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63" r:id="rId5"/>
    <p:sldId id="268" r:id="rId6"/>
    <p:sldId id="270" r:id="rId7"/>
    <p:sldId id="271" r:id="rId8"/>
    <p:sldId id="273" r:id="rId9"/>
    <p:sldId id="274" r:id="rId10"/>
    <p:sldId id="269" r:id="rId11"/>
    <p:sldId id="276" r:id="rId12"/>
    <p:sldId id="27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62EA2D2-B540-492C-9A2B-120960DB8B87}">
          <p14:sldIdLst>
            <p14:sldId id="256"/>
            <p14:sldId id="261"/>
            <p14:sldId id="260"/>
            <p14:sldId id="263"/>
            <p14:sldId id="268"/>
            <p14:sldId id="270"/>
            <p14:sldId id="271"/>
            <p14:sldId id="273"/>
            <p14:sldId id="274"/>
            <p14:sldId id="269"/>
            <p14:sldId id="276"/>
            <p14:sldId id="27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642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F56F1-D4AB-4041-9AE8-E882DCD6445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6C1ADA1-5A50-4D81-BB72-39B4ADED7695}">
      <dgm:prSet custT="1"/>
      <dgm:spPr/>
      <dgm:t>
        <a:bodyPr anchor="t"/>
        <a:lstStyle/>
        <a:p>
          <a:pPr algn="just"/>
          <a:r>
            <a:rPr lang="zh-TW" alt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教儒字第</a:t>
          </a:r>
          <a:r>
            <a:rPr lang="en-US" altLang="zh-TW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1130000917</a:t>
          </a:r>
          <a:r>
            <a:rPr lang="zh-TW" alt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號函，實習課時數於</a:t>
          </a:r>
          <a:r>
            <a:rPr lang="en-US" altLang="zh-TW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114</a:t>
          </a:r>
          <a:r>
            <a:rPr lang="zh-TW" alt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學年度始整併至專業課程排課</a:t>
          </a:r>
          <a:r>
            <a:rPr 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。</a:t>
          </a:r>
        </a:p>
      </dgm:t>
    </dgm:pt>
    <dgm:pt modelId="{C6EB2F66-07EF-446E-81D3-64F4C088BC13}" type="parTrans" cxnId="{709580C4-6BF8-4C69-A68A-D88825C90622}">
      <dgm:prSet/>
      <dgm:spPr/>
      <dgm:t>
        <a:bodyPr/>
        <a:lstStyle/>
        <a:p>
          <a:endParaRPr lang="en-US"/>
        </a:p>
      </dgm:t>
    </dgm:pt>
    <dgm:pt modelId="{97F87474-43F1-4F3B-B795-EE8FC6BB0A2D}" type="sibTrans" cxnId="{709580C4-6BF8-4C69-A68A-D88825C90622}">
      <dgm:prSet/>
      <dgm:spPr/>
      <dgm:t>
        <a:bodyPr/>
        <a:lstStyle/>
        <a:p>
          <a:endParaRPr lang="en-US"/>
        </a:p>
      </dgm:t>
    </dgm:pt>
    <dgm:pt modelId="{813335CF-0FB8-4F96-BFCE-9CD1F1B5EEA2}">
      <dgm:prSet custT="1"/>
      <dgm:spPr/>
      <dgm:t>
        <a:bodyPr/>
        <a:lstStyle/>
        <a:p>
          <a:pPr algn="just"/>
          <a:r>
            <a:rPr lang="en-US" sz="27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修訂《教學助理設置辦法</a:t>
          </a:r>
          <a:r>
            <a:rPr 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》，</a:t>
          </a:r>
          <a:r>
            <a: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教學助理培訓與聘任宜由系所及正課授課教授依實際需求自行安排</a:t>
          </a:r>
          <a:r>
            <a:rPr 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5197D362-CBB0-4637-9AAA-84B876D14BF4}" type="parTrans" cxnId="{1862BA06-8B44-4027-ACB9-230B2BF4A890}">
      <dgm:prSet/>
      <dgm:spPr/>
      <dgm:t>
        <a:bodyPr/>
        <a:lstStyle/>
        <a:p>
          <a:endParaRPr lang="en-US"/>
        </a:p>
      </dgm:t>
    </dgm:pt>
    <dgm:pt modelId="{AF82F6F4-729D-4504-9B31-B5BFFC3057AE}" type="sibTrans" cxnId="{1862BA06-8B44-4027-ACB9-230B2BF4A890}">
      <dgm:prSet/>
      <dgm:spPr/>
      <dgm:t>
        <a:bodyPr/>
        <a:lstStyle/>
        <a:p>
          <a:endParaRPr lang="en-US"/>
        </a:p>
      </dgm:t>
    </dgm:pt>
    <dgm:pt modelId="{C72F5EB6-F350-4403-954D-E6079E9E0781}" type="pres">
      <dgm:prSet presAssocID="{B06F56F1-D4AB-4041-9AE8-E882DCD644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4B3FD7-EF1A-465E-A8B8-445E85C98876}" type="pres">
      <dgm:prSet presAssocID="{C6C1ADA1-5A50-4D81-BB72-39B4ADED7695}" presName="hierRoot1" presStyleCnt="0"/>
      <dgm:spPr/>
    </dgm:pt>
    <dgm:pt modelId="{BB61BE78-B9A5-4F14-9657-AC8BA492CC66}" type="pres">
      <dgm:prSet presAssocID="{C6C1ADA1-5A50-4D81-BB72-39B4ADED7695}" presName="composite" presStyleCnt="0"/>
      <dgm:spPr/>
    </dgm:pt>
    <dgm:pt modelId="{24A29C57-E887-439A-88F7-3D88F67F1A99}" type="pres">
      <dgm:prSet presAssocID="{C6C1ADA1-5A50-4D81-BB72-39B4ADED7695}" presName="background" presStyleLbl="node0" presStyleIdx="0" presStyleCnt="2"/>
      <dgm:spPr/>
    </dgm:pt>
    <dgm:pt modelId="{46436BF7-45FF-4279-AA71-B717FF5FCB2E}" type="pres">
      <dgm:prSet presAssocID="{C6C1ADA1-5A50-4D81-BB72-39B4ADED7695}" presName="text" presStyleLbl="fgAcc0" presStyleIdx="0" presStyleCnt="2" custScaleX="122274" custScaleY="156268">
        <dgm:presLayoutVars>
          <dgm:chPref val="3"/>
        </dgm:presLayoutVars>
      </dgm:prSet>
      <dgm:spPr/>
    </dgm:pt>
    <dgm:pt modelId="{6F1F69E0-2C69-4B5A-B641-137BC3993BA5}" type="pres">
      <dgm:prSet presAssocID="{C6C1ADA1-5A50-4D81-BB72-39B4ADED7695}" presName="hierChild2" presStyleCnt="0"/>
      <dgm:spPr/>
    </dgm:pt>
    <dgm:pt modelId="{D959EECB-23AD-4C3B-92E4-8CBE82F6358A}" type="pres">
      <dgm:prSet presAssocID="{813335CF-0FB8-4F96-BFCE-9CD1F1B5EEA2}" presName="hierRoot1" presStyleCnt="0"/>
      <dgm:spPr/>
    </dgm:pt>
    <dgm:pt modelId="{2ED96C5A-BEC1-4144-BE68-9872918B99BB}" type="pres">
      <dgm:prSet presAssocID="{813335CF-0FB8-4F96-BFCE-9CD1F1B5EEA2}" presName="composite" presStyleCnt="0"/>
      <dgm:spPr/>
    </dgm:pt>
    <dgm:pt modelId="{5C30DA12-2224-43A6-A849-F2715806076F}" type="pres">
      <dgm:prSet presAssocID="{813335CF-0FB8-4F96-BFCE-9CD1F1B5EEA2}" presName="background" presStyleLbl="node0" presStyleIdx="1" presStyleCnt="2"/>
      <dgm:spPr/>
    </dgm:pt>
    <dgm:pt modelId="{2ADD68F4-012E-4350-8C8D-0E628FCA6EA7}" type="pres">
      <dgm:prSet presAssocID="{813335CF-0FB8-4F96-BFCE-9CD1F1B5EEA2}" presName="text" presStyleLbl="fgAcc0" presStyleIdx="1" presStyleCnt="2" custScaleX="122274" custScaleY="156268">
        <dgm:presLayoutVars>
          <dgm:chPref val="3"/>
        </dgm:presLayoutVars>
      </dgm:prSet>
      <dgm:spPr/>
    </dgm:pt>
    <dgm:pt modelId="{0D04C928-2978-47B8-8BC2-D36F8838C38A}" type="pres">
      <dgm:prSet presAssocID="{813335CF-0FB8-4F96-BFCE-9CD1F1B5EEA2}" presName="hierChild2" presStyleCnt="0"/>
      <dgm:spPr/>
    </dgm:pt>
  </dgm:ptLst>
  <dgm:cxnLst>
    <dgm:cxn modelId="{1862BA06-8B44-4027-ACB9-230B2BF4A890}" srcId="{B06F56F1-D4AB-4041-9AE8-E882DCD6445A}" destId="{813335CF-0FB8-4F96-BFCE-9CD1F1B5EEA2}" srcOrd="1" destOrd="0" parTransId="{5197D362-CBB0-4637-9AAA-84B876D14BF4}" sibTransId="{AF82F6F4-729D-4504-9B31-B5BFFC3057AE}"/>
    <dgm:cxn modelId="{F0470939-D027-45A2-BA4E-329D3D6B4915}" type="presOf" srcId="{813335CF-0FB8-4F96-BFCE-9CD1F1B5EEA2}" destId="{2ADD68F4-012E-4350-8C8D-0E628FCA6EA7}" srcOrd="0" destOrd="0" presId="urn:microsoft.com/office/officeart/2005/8/layout/hierarchy1"/>
    <dgm:cxn modelId="{FDA29B83-DE42-4026-AB1E-DC2186C5050E}" type="presOf" srcId="{C6C1ADA1-5A50-4D81-BB72-39B4ADED7695}" destId="{46436BF7-45FF-4279-AA71-B717FF5FCB2E}" srcOrd="0" destOrd="0" presId="urn:microsoft.com/office/officeart/2005/8/layout/hierarchy1"/>
    <dgm:cxn modelId="{9F26DDA9-E32F-403D-BE10-696956123A38}" type="presOf" srcId="{B06F56F1-D4AB-4041-9AE8-E882DCD6445A}" destId="{C72F5EB6-F350-4403-954D-E6079E9E0781}" srcOrd="0" destOrd="0" presId="urn:microsoft.com/office/officeart/2005/8/layout/hierarchy1"/>
    <dgm:cxn modelId="{709580C4-6BF8-4C69-A68A-D88825C90622}" srcId="{B06F56F1-D4AB-4041-9AE8-E882DCD6445A}" destId="{C6C1ADA1-5A50-4D81-BB72-39B4ADED7695}" srcOrd="0" destOrd="0" parTransId="{C6EB2F66-07EF-446E-81D3-64F4C088BC13}" sibTransId="{97F87474-43F1-4F3B-B795-EE8FC6BB0A2D}"/>
    <dgm:cxn modelId="{6DB2E17F-6E7F-476E-A39C-E6472A7592C3}" type="presParOf" srcId="{C72F5EB6-F350-4403-954D-E6079E9E0781}" destId="{EB4B3FD7-EF1A-465E-A8B8-445E85C98876}" srcOrd="0" destOrd="0" presId="urn:microsoft.com/office/officeart/2005/8/layout/hierarchy1"/>
    <dgm:cxn modelId="{42ABDAC5-3B18-4BF7-A2D7-7B7573A6B8BC}" type="presParOf" srcId="{EB4B3FD7-EF1A-465E-A8B8-445E85C98876}" destId="{BB61BE78-B9A5-4F14-9657-AC8BA492CC66}" srcOrd="0" destOrd="0" presId="urn:microsoft.com/office/officeart/2005/8/layout/hierarchy1"/>
    <dgm:cxn modelId="{D6F7AFCA-DA64-48BD-89B7-06499DC2375E}" type="presParOf" srcId="{BB61BE78-B9A5-4F14-9657-AC8BA492CC66}" destId="{24A29C57-E887-439A-88F7-3D88F67F1A99}" srcOrd="0" destOrd="0" presId="urn:microsoft.com/office/officeart/2005/8/layout/hierarchy1"/>
    <dgm:cxn modelId="{CCFDB9BA-9450-4D5D-B857-8637EACEB7A1}" type="presParOf" srcId="{BB61BE78-B9A5-4F14-9657-AC8BA492CC66}" destId="{46436BF7-45FF-4279-AA71-B717FF5FCB2E}" srcOrd="1" destOrd="0" presId="urn:microsoft.com/office/officeart/2005/8/layout/hierarchy1"/>
    <dgm:cxn modelId="{4E882D2F-1B2D-4165-9EDF-DBA10B7991D0}" type="presParOf" srcId="{EB4B3FD7-EF1A-465E-A8B8-445E85C98876}" destId="{6F1F69E0-2C69-4B5A-B641-137BC3993BA5}" srcOrd="1" destOrd="0" presId="urn:microsoft.com/office/officeart/2005/8/layout/hierarchy1"/>
    <dgm:cxn modelId="{9416F779-2CA7-424A-9756-8C21269281AB}" type="presParOf" srcId="{C72F5EB6-F350-4403-954D-E6079E9E0781}" destId="{D959EECB-23AD-4C3B-92E4-8CBE82F6358A}" srcOrd="1" destOrd="0" presId="urn:microsoft.com/office/officeart/2005/8/layout/hierarchy1"/>
    <dgm:cxn modelId="{057BB10F-3033-4F56-9081-9C7C581B4583}" type="presParOf" srcId="{D959EECB-23AD-4C3B-92E4-8CBE82F6358A}" destId="{2ED96C5A-BEC1-4144-BE68-9872918B99BB}" srcOrd="0" destOrd="0" presId="urn:microsoft.com/office/officeart/2005/8/layout/hierarchy1"/>
    <dgm:cxn modelId="{634B53C4-D13F-47D2-8220-6A6DC1A41A73}" type="presParOf" srcId="{2ED96C5A-BEC1-4144-BE68-9872918B99BB}" destId="{5C30DA12-2224-43A6-A849-F2715806076F}" srcOrd="0" destOrd="0" presId="urn:microsoft.com/office/officeart/2005/8/layout/hierarchy1"/>
    <dgm:cxn modelId="{67FD6B37-A3A6-4CDD-B140-BE37D1F2532C}" type="presParOf" srcId="{2ED96C5A-BEC1-4144-BE68-9872918B99BB}" destId="{2ADD68F4-012E-4350-8C8D-0E628FCA6EA7}" srcOrd="1" destOrd="0" presId="urn:microsoft.com/office/officeart/2005/8/layout/hierarchy1"/>
    <dgm:cxn modelId="{F060A85B-FDE1-4D49-BD99-6750CB35457D}" type="presParOf" srcId="{D959EECB-23AD-4C3B-92E4-8CBE82F6358A}" destId="{0D04C928-2978-47B8-8BC2-D36F8838C3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C1B0C-1F32-49E3-896B-9645FE93DA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0A5A280-6B57-4BD6-A5DA-97DDCCED7F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b="1">
              <a:latin typeface="微軟正黑體" panose="020B0604030504040204" pitchFamily="34" charset="-120"/>
              <a:ea typeface="微軟正黑體" panose="020B0604030504040204" pitchFamily="34" charset="-120"/>
            </a:rPr>
            <a:t>取消</a:t>
          </a:r>
          <a:r>
            <a:rPr lang="en-US" altLang="zh-TW" sz="3000" b="1">
              <a:latin typeface="微軟正黑體" panose="020B0604030504040204" pitchFamily="34" charset="-120"/>
              <a:ea typeface="微軟正黑體" panose="020B0604030504040204" pitchFamily="34" charset="-120"/>
            </a:rPr>
            <a:t>TA</a:t>
          </a:r>
          <a:r>
            <a:rPr lang="zh-TW" altLang="en-US" sz="3000" b="1">
              <a:latin typeface="微軟正黑體" panose="020B0604030504040204" pitchFamily="34" charset="-120"/>
              <a:ea typeface="微軟正黑體" panose="020B0604030504040204" pitchFamily="34" charset="-120"/>
            </a:rPr>
            <a:t>研習與</a:t>
          </a:r>
          <a:r>
            <a:rPr lang="en-US" sz="3000" b="1">
              <a:latin typeface="微軟正黑體" panose="020B0604030504040204" pitchFamily="34" charset="-120"/>
              <a:ea typeface="微軟正黑體" panose="020B0604030504040204" pitchFamily="34" charset="-120"/>
            </a:rPr>
            <a:t>培訓</a:t>
          </a:r>
          <a:r>
            <a:rPr lang="zh-TW" altLang="en-US" sz="3000" b="1">
              <a:latin typeface="微軟正黑體" panose="020B0604030504040204" pitchFamily="34" charset="-120"/>
              <a:ea typeface="微軟正黑體" panose="020B0604030504040204" pitchFamily="34" charset="-120"/>
            </a:rPr>
            <a:t>，不再頒發研習證明。</a:t>
          </a:r>
          <a:endParaRPr 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AC1BB-DC41-4201-B19B-C98EC5A15B43}" type="parTrans" cxnId="{D8DC0EFD-15DA-4A18-A7AF-1B5E37F80D48}">
      <dgm:prSet/>
      <dgm:spPr/>
      <dgm:t>
        <a:bodyPr/>
        <a:lstStyle/>
        <a:p>
          <a:endParaRPr lang="en-US" sz="2800"/>
        </a:p>
      </dgm:t>
    </dgm:pt>
    <dgm:pt modelId="{E41E783C-9071-4534-9007-91277D42F4E6}" type="sibTrans" cxnId="{D8DC0EFD-15DA-4A18-A7AF-1B5E37F80D48}">
      <dgm:prSet/>
      <dgm:spPr/>
      <dgm:t>
        <a:bodyPr/>
        <a:lstStyle/>
        <a:p>
          <a:endParaRPr lang="en-US" sz="2800"/>
        </a:p>
      </dgm:t>
    </dgm:pt>
    <dgm:pt modelId="{F07FE35F-FA47-4C4A-B158-7F285D97A5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仍</a:t>
          </a:r>
          <a:r>
            <a:rPr lang="en-US" altLang="zh-TW" sz="26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提供</a:t>
          </a:r>
          <a:r>
            <a:rPr lang="en-US" sz="26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線上課程</a:t>
          </a:r>
          <a:r>
            <a: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en-US" sz="26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iClass</a:t>
          </a:r>
          <a:r>
            <a: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平台），例如：性別平等議題。</a:t>
          </a:r>
          <a:endParaRPr lang="en-US" sz="2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475BF0-6727-402A-A9E4-093A308ADC9C}" type="parTrans" cxnId="{7442966D-54EF-41F0-8641-5FE9B737AC54}">
      <dgm:prSet/>
      <dgm:spPr/>
      <dgm:t>
        <a:bodyPr/>
        <a:lstStyle/>
        <a:p>
          <a:endParaRPr lang="en-US" sz="2800"/>
        </a:p>
      </dgm:t>
    </dgm:pt>
    <dgm:pt modelId="{19FA15BE-4873-4154-A4EF-6B03D8E48422}" type="sibTrans" cxnId="{7442966D-54EF-41F0-8641-5FE9B737AC54}">
      <dgm:prSet/>
      <dgm:spPr/>
      <dgm:t>
        <a:bodyPr/>
        <a:lstStyle/>
        <a:p>
          <a:endParaRPr lang="en-US" sz="2800"/>
        </a:p>
      </dgm:t>
    </dgm:pt>
    <dgm:pt modelId="{05D9FD0F-0190-4727-9BFB-6F16038A87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000" b="1">
              <a:latin typeface="微軟正黑體" panose="020B0604030504040204" pitchFamily="34" charset="-120"/>
              <a:ea typeface="微軟正黑體" panose="020B0604030504040204" pitchFamily="34" charset="-120"/>
            </a:rPr>
            <a:t>取消教學評量，由聘任單位監督與考核。</a:t>
          </a:r>
          <a:endParaRPr 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D92F34-8797-435E-9D2B-11681843F886}" type="parTrans" cxnId="{C1213F44-B4E1-45DE-B972-5A07CEE6AAD5}">
      <dgm:prSet/>
      <dgm:spPr/>
      <dgm:t>
        <a:bodyPr/>
        <a:lstStyle/>
        <a:p>
          <a:endParaRPr lang="en-US" sz="2800"/>
        </a:p>
      </dgm:t>
    </dgm:pt>
    <dgm:pt modelId="{66F51F75-C6DC-4D09-AEFC-BE354CAAE932}" type="sibTrans" cxnId="{C1213F44-B4E1-45DE-B972-5A07CEE6AAD5}">
      <dgm:prSet/>
      <dgm:spPr/>
      <dgm:t>
        <a:bodyPr/>
        <a:lstStyle/>
        <a:p>
          <a:endParaRPr lang="en-US" sz="2800"/>
        </a:p>
      </dgm:t>
    </dgm:pt>
    <dgm:pt modelId="{0318C6B1-C24C-4515-9D79-84FF860DEF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保留</a:t>
          </a:r>
          <a:r>
            <a:rPr lang="zh-TW" altLang="en-US" sz="2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優良</a:t>
          </a:r>
          <a:r>
            <a: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教學助理獎勵，但更改評選方式並提高獎勵金額。</a:t>
          </a:r>
          <a:endParaRPr lang="en-US" sz="2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DDDDD8-3D49-4D59-A9D0-B9E0E7E70080}" type="parTrans" cxnId="{052C7DF8-7516-4486-AC22-E369D786823E}">
      <dgm:prSet/>
      <dgm:spPr/>
      <dgm:t>
        <a:bodyPr/>
        <a:lstStyle/>
        <a:p>
          <a:endParaRPr lang="zh-TW" altLang="en-US"/>
        </a:p>
      </dgm:t>
    </dgm:pt>
    <dgm:pt modelId="{AD560841-475E-4FBB-A4EE-C79D8C5C07D0}" type="sibTrans" cxnId="{052C7DF8-7516-4486-AC22-E369D786823E}">
      <dgm:prSet/>
      <dgm:spPr/>
      <dgm:t>
        <a:bodyPr/>
        <a:lstStyle/>
        <a:p>
          <a:endParaRPr lang="zh-TW" altLang="en-US"/>
        </a:p>
      </dgm:t>
    </dgm:pt>
    <dgm:pt modelId="{A80BFD28-C03D-4BF3-BD43-47ED562E16EB}" type="pres">
      <dgm:prSet presAssocID="{BAAC1B0C-1F32-49E3-896B-9645FE93DAC3}" presName="root" presStyleCnt="0">
        <dgm:presLayoutVars>
          <dgm:dir/>
          <dgm:resizeHandles val="exact"/>
        </dgm:presLayoutVars>
      </dgm:prSet>
      <dgm:spPr/>
    </dgm:pt>
    <dgm:pt modelId="{05918957-0941-465D-BFA0-521C18CBAA27}" type="pres">
      <dgm:prSet presAssocID="{70A5A280-6B57-4BD6-A5DA-97DDCCED7F89}" presName="compNode" presStyleCnt="0"/>
      <dgm:spPr/>
    </dgm:pt>
    <dgm:pt modelId="{A668EEEE-3951-4E94-9154-5201537FF155}" type="pres">
      <dgm:prSet presAssocID="{70A5A280-6B57-4BD6-A5DA-97DDCCED7F89}" presName="bgRect" presStyleLbl="bgShp" presStyleIdx="0" presStyleCnt="4" custLinFactNeighborY="-18281"/>
      <dgm:spPr/>
    </dgm:pt>
    <dgm:pt modelId="{B3C96625-A417-400C-9AD9-BC868441CDA9}" type="pres">
      <dgm:prSet presAssocID="{70A5A280-6B57-4BD6-A5DA-97DDCCED7F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5E03709E-79A0-4757-AEFC-B1D4A54E51B3}" type="pres">
      <dgm:prSet presAssocID="{70A5A280-6B57-4BD6-A5DA-97DDCCED7F89}" presName="spaceRect" presStyleCnt="0"/>
      <dgm:spPr/>
    </dgm:pt>
    <dgm:pt modelId="{3659082F-17C6-4483-8C31-9B0D9AA42C88}" type="pres">
      <dgm:prSet presAssocID="{70A5A280-6B57-4BD6-A5DA-97DDCCED7F89}" presName="parTx" presStyleLbl="revTx" presStyleIdx="0" presStyleCnt="4">
        <dgm:presLayoutVars>
          <dgm:chMax val="0"/>
          <dgm:chPref val="0"/>
        </dgm:presLayoutVars>
      </dgm:prSet>
      <dgm:spPr/>
    </dgm:pt>
    <dgm:pt modelId="{0F79BF8B-7758-4124-8387-0ACB743BA9A3}" type="pres">
      <dgm:prSet presAssocID="{E41E783C-9071-4534-9007-91277D42F4E6}" presName="sibTrans" presStyleCnt="0"/>
      <dgm:spPr/>
    </dgm:pt>
    <dgm:pt modelId="{ECDF6353-ED64-4126-B261-06E61F41D0D0}" type="pres">
      <dgm:prSet presAssocID="{F07FE35F-FA47-4C4A-B158-7F285D97A571}" presName="compNode" presStyleCnt="0"/>
      <dgm:spPr/>
    </dgm:pt>
    <dgm:pt modelId="{DE18802D-C84D-4727-A6C5-C51B3E1ECE5D}" type="pres">
      <dgm:prSet presAssocID="{F07FE35F-FA47-4C4A-B158-7F285D97A571}" presName="bgRect" presStyleLbl="bgShp" presStyleIdx="1" presStyleCnt="4" custLinFactNeighborY="-4803"/>
      <dgm:spPr/>
    </dgm:pt>
    <dgm:pt modelId="{34BB3B6F-D63D-4F6F-A1F6-865B0182D125}" type="pres">
      <dgm:prSet presAssocID="{F07FE35F-FA47-4C4A-B158-7F285D97A57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橡皮擦"/>
        </a:ext>
      </dgm:extLst>
    </dgm:pt>
    <dgm:pt modelId="{3859B442-5A6A-49E2-8AE8-D62059395D40}" type="pres">
      <dgm:prSet presAssocID="{F07FE35F-FA47-4C4A-B158-7F285D97A571}" presName="spaceRect" presStyleCnt="0"/>
      <dgm:spPr/>
    </dgm:pt>
    <dgm:pt modelId="{322F7D97-033A-4865-B5E6-A80F50A52405}" type="pres">
      <dgm:prSet presAssocID="{F07FE35F-FA47-4C4A-B158-7F285D97A571}" presName="parTx" presStyleLbl="revTx" presStyleIdx="1" presStyleCnt="4">
        <dgm:presLayoutVars>
          <dgm:chMax val="0"/>
          <dgm:chPref val="0"/>
        </dgm:presLayoutVars>
      </dgm:prSet>
      <dgm:spPr/>
    </dgm:pt>
    <dgm:pt modelId="{81C5D040-57E8-4D67-9DE2-511193198124}" type="pres">
      <dgm:prSet presAssocID="{19FA15BE-4873-4154-A4EF-6B03D8E48422}" presName="sibTrans" presStyleCnt="0"/>
      <dgm:spPr/>
    </dgm:pt>
    <dgm:pt modelId="{0EED5681-5025-49D1-939C-C3F7009F5540}" type="pres">
      <dgm:prSet presAssocID="{05D9FD0F-0190-4727-9BFB-6F16038A87BD}" presName="compNode" presStyleCnt="0"/>
      <dgm:spPr/>
    </dgm:pt>
    <dgm:pt modelId="{D9CEE37E-AE10-4DD4-B633-37A2E7DC4DD5}" type="pres">
      <dgm:prSet presAssocID="{05D9FD0F-0190-4727-9BFB-6F16038A87BD}" presName="bgRect" presStyleLbl="bgShp" presStyleIdx="2" presStyleCnt="4" custLinFactNeighborX="100000" custLinFactNeighborY="6430"/>
      <dgm:spPr/>
    </dgm:pt>
    <dgm:pt modelId="{002CEB70-F109-4A8F-8105-3DBE31B66555}" type="pres">
      <dgm:prSet presAssocID="{05D9FD0F-0190-4727-9BFB-6F16038A87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刺激"/>
        </a:ext>
      </dgm:extLst>
    </dgm:pt>
    <dgm:pt modelId="{FE5B0D3B-A91B-47A2-B10C-A55312C810D9}" type="pres">
      <dgm:prSet presAssocID="{05D9FD0F-0190-4727-9BFB-6F16038A87BD}" presName="spaceRect" presStyleCnt="0"/>
      <dgm:spPr/>
    </dgm:pt>
    <dgm:pt modelId="{52649C93-68EB-43F0-A33E-1A13A9AB89C3}" type="pres">
      <dgm:prSet presAssocID="{05D9FD0F-0190-4727-9BFB-6F16038A87BD}" presName="parTx" presStyleLbl="revTx" presStyleIdx="2" presStyleCnt="4">
        <dgm:presLayoutVars>
          <dgm:chMax val="0"/>
          <dgm:chPref val="0"/>
        </dgm:presLayoutVars>
      </dgm:prSet>
      <dgm:spPr/>
    </dgm:pt>
    <dgm:pt modelId="{8B342A6F-CFF6-4120-81E3-D34C53402BB4}" type="pres">
      <dgm:prSet presAssocID="{66F51F75-C6DC-4D09-AEFC-BE354CAAE932}" presName="sibTrans" presStyleCnt="0"/>
      <dgm:spPr/>
    </dgm:pt>
    <dgm:pt modelId="{B575CC4C-ABE2-4E06-A80E-83D09BEFEB68}" type="pres">
      <dgm:prSet presAssocID="{0318C6B1-C24C-4515-9D79-84FF860DEFA9}" presName="compNode" presStyleCnt="0"/>
      <dgm:spPr/>
    </dgm:pt>
    <dgm:pt modelId="{FD997617-C3A5-4A68-B262-623CE3E17C68}" type="pres">
      <dgm:prSet presAssocID="{0318C6B1-C24C-4515-9D79-84FF860DEFA9}" presName="bgRect" presStyleLbl="bgShp" presStyleIdx="3" presStyleCnt="4"/>
      <dgm:spPr/>
    </dgm:pt>
    <dgm:pt modelId="{31F7E4D7-B181-4FC0-A2EC-E9F489470E60}" type="pres">
      <dgm:prSet presAssocID="{0318C6B1-C24C-4515-9D79-84FF860DEFA9}" presName="iconRect" presStyleLbl="node1" presStyleIdx="3" presStyleCnt="4"/>
      <dgm:spPr>
        <a:blipFill>
          <a:blip xmlns:r="http://schemas.openxmlformats.org/officeDocument/2006/relationships"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橡實 以實心填滿"/>
        </a:ext>
      </dgm:extLst>
    </dgm:pt>
    <dgm:pt modelId="{BD9E8ACE-A2CC-46F0-8528-354E51CA8B62}" type="pres">
      <dgm:prSet presAssocID="{0318C6B1-C24C-4515-9D79-84FF860DEFA9}" presName="spaceRect" presStyleCnt="0"/>
      <dgm:spPr/>
    </dgm:pt>
    <dgm:pt modelId="{EBA815E9-5597-48C7-816B-0BF0BE94F923}" type="pres">
      <dgm:prSet presAssocID="{0318C6B1-C24C-4515-9D79-84FF860DEFA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66FD82E-CD6A-42BA-BB8A-EA549F0C124E}" type="presOf" srcId="{05D9FD0F-0190-4727-9BFB-6F16038A87BD}" destId="{52649C93-68EB-43F0-A33E-1A13A9AB89C3}" srcOrd="0" destOrd="0" presId="urn:microsoft.com/office/officeart/2018/2/layout/IconVerticalSolidList"/>
    <dgm:cxn modelId="{C1213F44-B4E1-45DE-B972-5A07CEE6AAD5}" srcId="{BAAC1B0C-1F32-49E3-896B-9645FE93DAC3}" destId="{05D9FD0F-0190-4727-9BFB-6F16038A87BD}" srcOrd="2" destOrd="0" parTransId="{41D92F34-8797-435E-9D2B-11681843F886}" sibTransId="{66F51F75-C6DC-4D09-AEFC-BE354CAAE932}"/>
    <dgm:cxn modelId="{FC4DD965-1CF2-4C68-BAE8-C1ECC034FACF}" type="presOf" srcId="{BAAC1B0C-1F32-49E3-896B-9645FE93DAC3}" destId="{A80BFD28-C03D-4BF3-BD43-47ED562E16EB}" srcOrd="0" destOrd="0" presId="urn:microsoft.com/office/officeart/2018/2/layout/IconVerticalSolidList"/>
    <dgm:cxn modelId="{7442966D-54EF-41F0-8641-5FE9B737AC54}" srcId="{BAAC1B0C-1F32-49E3-896B-9645FE93DAC3}" destId="{F07FE35F-FA47-4C4A-B158-7F285D97A571}" srcOrd="1" destOrd="0" parTransId="{9C475BF0-6727-402A-A9E4-093A308ADC9C}" sibTransId="{19FA15BE-4873-4154-A4EF-6B03D8E48422}"/>
    <dgm:cxn modelId="{BE3EBA4D-B986-4F21-92A5-8C185EB898D9}" type="presOf" srcId="{F07FE35F-FA47-4C4A-B158-7F285D97A571}" destId="{322F7D97-033A-4865-B5E6-A80F50A52405}" srcOrd="0" destOrd="0" presId="urn:microsoft.com/office/officeart/2018/2/layout/IconVerticalSolidList"/>
    <dgm:cxn modelId="{D56F4AEF-5E9D-454F-B7A1-2E371E8166B8}" type="presOf" srcId="{70A5A280-6B57-4BD6-A5DA-97DDCCED7F89}" destId="{3659082F-17C6-4483-8C31-9B0D9AA42C88}" srcOrd="0" destOrd="0" presId="urn:microsoft.com/office/officeart/2018/2/layout/IconVerticalSolidList"/>
    <dgm:cxn modelId="{142212F5-EDBD-4002-9315-50218A845E8D}" type="presOf" srcId="{0318C6B1-C24C-4515-9D79-84FF860DEFA9}" destId="{EBA815E9-5597-48C7-816B-0BF0BE94F923}" srcOrd="0" destOrd="0" presId="urn:microsoft.com/office/officeart/2018/2/layout/IconVerticalSolidList"/>
    <dgm:cxn modelId="{052C7DF8-7516-4486-AC22-E369D786823E}" srcId="{BAAC1B0C-1F32-49E3-896B-9645FE93DAC3}" destId="{0318C6B1-C24C-4515-9D79-84FF860DEFA9}" srcOrd="3" destOrd="0" parTransId="{D4DDDDD8-3D49-4D59-A9D0-B9E0E7E70080}" sibTransId="{AD560841-475E-4FBB-A4EE-C79D8C5C07D0}"/>
    <dgm:cxn modelId="{D8DC0EFD-15DA-4A18-A7AF-1B5E37F80D48}" srcId="{BAAC1B0C-1F32-49E3-896B-9645FE93DAC3}" destId="{70A5A280-6B57-4BD6-A5DA-97DDCCED7F89}" srcOrd="0" destOrd="0" parTransId="{B9BAC1BB-DC41-4201-B19B-C98EC5A15B43}" sibTransId="{E41E783C-9071-4534-9007-91277D42F4E6}"/>
    <dgm:cxn modelId="{06A65B56-262C-4B4D-AB0B-17E114A0ACA6}" type="presParOf" srcId="{A80BFD28-C03D-4BF3-BD43-47ED562E16EB}" destId="{05918957-0941-465D-BFA0-521C18CBAA27}" srcOrd="0" destOrd="0" presId="urn:microsoft.com/office/officeart/2018/2/layout/IconVerticalSolidList"/>
    <dgm:cxn modelId="{30FF49CF-BEE0-4797-AC40-52D48B821660}" type="presParOf" srcId="{05918957-0941-465D-BFA0-521C18CBAA27}" destId="{A668EEEE-3951-4E94-9154-5201537FF155}" srcOrd="0" destOrd="0" presId="urn:microsoft.com/office/officeart/2018/2/layout/IconVerticalSolidList"/>
    <dgm:cxn modelId="{D6EAF331-B3CB-4AE1-90D7-8E132C8E9EF1}" type="presParOf" srcId="{05918957-0941-465D-BFA0-521C18CBAA27}" destId="{B3C96625-A417-400C-9AD9-BC868441CDA9}" srcOrd="1" destOrd="0" presId="urn:microsoft.com/office/officeart/2018/2/layout/IconVerticalSolidList"/>
    <dgm:cxn modelId="{48FC293E-9BDD-41E9-9B50-B52FD79E9509}" type="presParOf" srcId="{05918957-0941-465D-BFA0-521C18CBAA27}" destId="{5E03709E-79A0-4757-AEFC-B1D4A54E51B3}" srcOrd="2" destOrd="0" presId="urn:microsoft.com/office/officeart/2018/2/layout/IconVerticalSolidList"/>
    <dgm:cxn modelId="{D403C3EA-4C85-4910-A6A6-1C37F08EEBA9}" type="presParOf" srcId="{05918957-0941-465D-BFA0-521C18CBAA27}" destId="{3659082F-17C6-4483-8C31-9B0D9AA42C88}" srcOrd="3" destOrd="0" presId="urn:microsoft.com/office/officeart/2018/2/layout/IconVerticalSolidList"/>
    <dgm:cxn modelId="{A1557FFC-D6D5-4B0D-AD3B-438834761161}" type="presParOf" srcId="{A80BFD28-C03D-4BF3-BD43-47ED562E16EB}" destId="{0F79BF8B-7758-4124-8387-0ACB743BA9A3}" srcOrd="1" destOrd="0" presId="urn:microsoft.com/office/officeart/2018/2/layout/IconVerticalSolidList"/>
    <dgm:cxn modelId="{63525A25-B4E9-4A52-8631-E22640034FFF}" type="presParOf" srcId="{A80BFD28-C03D-4BF3-BD43-47ED562E16EB}" destId="{ECDF6353-ED64-4126-B261-06E61F41D0D0}" srcOrd="2" destOrd="0" presId="urn:microsoft.com/office/officeart/2018/2/layout/IconVerticalSolidList"/>
    <dgm:cxn modelId="{F7BE0D83-8365-4ACD-87AE-9E2CD43D162F}" type="presParOf" srcId="{ECDF6353-ED64-4126-B261-06E61F41D0D0}" destId="{DE18802D-C84D-4727-A6C5-C51B3E1ECE5D}" srcOrd="0" destOrd="0" presId="urn:microsoft.com/office/officeart/2018/2/layout/IconVerticalSolidList"/>
    <dgm:cxn modelId="{A983832C-1D0C-4D01-A5D4-394BA2686589}" type="presParOf" srcId="{ECDF6353-ED64-4126-B261-06E61F41D0D0}" destId="{34BB3B6F-D63D-4F6F-A1F6-865B0182D125}" srcOrd="1" destOrd="0" presId="urn:microsoft.com/office/officeart/2018/2/layout/IconVerticalSolidList"/>
    <dgm:cxn modelId="{B5799AA3-20E3-42EA-9351-549B40551F44}" type="presParOf" srcId="{ECDF6353-ED64-4126-B261-06E61F41D0D0}" destId="{3859B442-5A6A-49E2-8AE8-D62059395D40}" srcOrd="2" destOrd="0" presId="urn:microsoft.com/office/officeart/2018/2/layout/IconVerticalSolidList"/>
    <dgm:cxn modelId="{83953869-A844-432E-8815-7AA19A5F3D91}" type="presParOf" srcId="{ECDF6353-ED64-4126-B261-06E61F41D0D0}" destId="{322F7D97-033A-4865-B5E6-A80F50A52405}" srcOrd="3" destOrd="0" presId="urn:microsoft.com/office/officeart/2018/2/layout/IconVerticalSolidList"/>
    <dgm:cxn modelId="{1FE8008A-D624-4FA1-8FB8-235E99B12B04}" type="presParOf" srcId="{A80BFD28-C03D-4BF3-BD43-47ED562E16EB}" destId="{81C5D040-57E8-4D67-9DE2-511193198124}" srcOrd="3" destOrd="0" presId="urn:microsoft.com/office/officeart/2018/2/layout/IconVerticalSolidList"/>
    <dgm:cxn modelId="{958DF544-89EF-4B74-ABB4-0899470F4A79}" type="presParOf" srcId="{A80BFD28-C03D-4BF3-BD43-47ED562E16EB}" destId="{0EED5681-5025-49D1-939C-C3F7009F5540}" srcOrd="4" destOrd="0" presId="urn:microsoft.com/office/officeart/2018/2/layout/IconVerticalSolidList"/>
    <dgm:cxn modelId="{1B5DC079-9AC4-47DB-871A-139D5ADCE75F}" type="presParOf" srcId="{0EED5681-5025-49D1-939C-C3F7009F5540}" destId="{D9CEE37E-AE10-4DD4-B633-37A2E7DC4DD5}" srcOrd="0" destOrd="0" presId="urn:microsoft.com/office/officeart/2018/2/layout/IconVerticalSolidList"/>
    <dgm:cxn modelId="{D3DB9CF5-1FF6-4EFE-8DF9-DD473DDB2372}" type="presParOf" srcId="{0EED5681-5025-49D1-939C-C3F7009F5540}" destId="{002CEB70-F109-4A8F-8105-3DBE31B66555}" srcOrd="1" destOrd="0" presId="urn:microsoft.com/office/officeart/2018/2/layout/IconVerticalSolidList"/>
    <dgm:cxn modelId="{93FFA318-A716-4730-AC31-E315D3655A9C}" type="presParOf" srcId="{0EED5681-5025-49D1-939C-C3F7009F5540}" destId="{FE5B0D3B-A91B-47A2-B10C-A55312C810D9}" srcOrd="2" destOrd="0" presId="urn:microsoft.com/office/officeart/2018/2/layout/IconVerticalSolidList"/>
    <dgm:cxn modelId="{E9BAE879-3A13-4F0F-8F74-E328DBA1931D}" type="presParOf" srcId="{0EED5681-5025-49D1-939C-C3F7009F5540}" destId="{52649C93-68EB-43F0-A33E-1A13A9AB89C3}" srcOrd="3" destOrd="0" presId="urn:microsoft.com/office/officeart/2018/2/layout/IconVerticalSolidList"/>
    <dgm:cxn modelId="{F43506E7-0E26-49D2-8D57-E0AF80813593}" type="presParOf" srcId="{A80BFD28-C03D-4BF3-BD43-47ED562E16EB}" destId="{8B342A6F-CFF6-4120-81E3-D34C53402BB4}" srcOrd="5" destOrd="0" presId="urn:microsoft.com/office/officeart/2018/2/layout/IconVerticalSolidList"/>
    <dgm:cxn modelId="{D32D339B-B4B4-4C23-8C2D-2F9171134384}" type="presParOf" srcId="{A80BFD28-C03D-4BF3-BD43-47ED562E16EB}" destId="{B575CC4C-ABE2-4E06-A80E-83D09BEFEB68}" srcOrd="6" destOrd="0" presId="urn:microsoft.com/office/officeart/2018/2/layout/IconVerticalSolidList"/>
    <dgm:cxn modelId="{1236A093-3DB6-48DF-83D3-64B480D63AF9}" type="presParOf" srcId="{B575CC4C-ABE2-4E06-A80E-83D09BEFEB68}" destId="{FD997617-C3A5-4A68-B262-623CE3E17C68}" srcOrd="0" destOrd="0" presId="urn:microsoft.com/office/officeart/2018/2/layout/IconVerticalSolidList"/>
    <dgm:cxn modelId="{32C694F7-07CE-4ECB-A74F-506FFF1400A2}" type="presParOf" srcId="{B575CC4C-ABE2-4E06-A80E-83D09BEFEB68}" destId="{31F7E4D7-B181-4FC0-A2EC-E9F489470E60}" srcOrd="1" destOrd="0" presId="urn:microsoft.com/office/officeart/2018/2/layout/IconVerticalSolidList"/>
    <dgm:cxn modelId="{3DEA9FF7-9B6E-41D7-A06C-592A2BBF3DC4}" type="presParOf" srcId="{B575CC4C-ABE2-4E06-A80E-83D09BEFEB68}" destId="{BD9E8ACE-A2CC-46F0-8528-354E51CA8B62}" srcOrd="2" destOrd="0" presId="urn:microsoft.com/office/officeart/2018/2/layout/IconVerticalSolidList"/>
    <dgm:cxn modelId="{575E617B-7B68-42D8-8FE4-E6DBA2F3934B}" type="presParOf" srcId="{B575CC4C-ABE2-4E06-A80E-83D09BEFEB68}" destId="{EBA815E9-5597-48C7-816B-0BF0BE94F9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29C57-E887-439A-88F7-3D88F67F1A99}">
      <dsp:nvSpPr>
        <dsp:cNvPr id="0" name=""/>
        <dsp:cNvSpPr/>
      </dsp:nvSpPr>
      <dsp:spPr>
        <a:xfrm>
          <a:off x="4777" y="494521"/>
          <a:ext cx="3844098" cy="31196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6BF7-45FF-4279-AA71-B717FF5FCB2E}">
      <dsp:nvSpPr>
        <dsp:cNvPr id="0" name=""/>
        <dsp:cNvSpPr/>
      </dsp:nvSpPr>
      <dsp:spPr>
        <a:xfrm>
          <a:off x="354093" y="826371"/>
          <a:ext cx="3844098" cy="31196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教儒字第</a:t>
          </a:r>
          <a:r>
            <a:rPr lang="en-US" altLang="zh-TW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1130000917</a:t>
          </a:r>
          <a:r>
            <a:rPr lang="zh-TW" alt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號函，實習課時數於</a:t>
          </a:r>
          <a:r>
            <a:rPr lang="en-US" altLang="zh-TW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114</a:t>
          </a:r>
          <a:r>
            <a:rPr lang="zh-TW" alt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學年度始整併至專業課程排課</a:t>
          </a:r>
          <a:r>
            <a:rPr lang="en-US" sz="2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。</a:t>
          </a:r>
        </a:p>
      </dsp:txBody>
      <dsp:txXfrm>
        <a:off x="445464" y="917742"/>
        <a:ext cx="3661356" cy="2936895"/>
      </dsp:txXfrm>
    </dsp:sp>
    <dsp:sp modelId="{5C30DA12-2224-43A6-A849-F2715806076F}">
      <dsp:nvSpPr>
        <dsp:cNvPr id="0" name=""/>
        <dsp:cNvSpPr/>
      </dsp:nvSpPr>
      <dsp:spPr>
        <a:xfrm>
          <a:off x="4547507" y="494521"/>
          <a:ext cx="3844098" cy="31196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D68F4-012E-4350-8C8D-0E628FCA6EA7}">
      <dsp:nvSpPr>
        <dsp:cNvPr id="0" name=""/>
        <dsp:cNvSpPr/>
      </dsp:nvSpPr>
      <dsp:spPr>
        <a:xfrm>
          <a:off x="4896822" y="826371"/>
          <a:ext cx="3844098" cy="31196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修訂《教學助理設置辦法</a:t>
          </a:r>
          <a:r>
            <a:rPr 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》，</a:t>
          </a: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教學助理培訓與聘任宜由系所及正課授課教授依實際需求自行安排</a:t>
          </a:r>
          <a:r>
            <a:rPr 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4988193" y="917742"/>
        <a:ext cx="3661356" cy="2936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8EEEE-3951-4E94-9154-5201537FF155}">
      <dsp:nvSpPr>
        <dsp:cNvPr id="0" name=""/>
        <dsp:cNvSpPr/>
      </dsp:nvSpPr>
      <dsp:spPr>
        <a:xfrm>
          <a:off x="0" y="0"/>
          <a:ext cx="8416636" cy="992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96625-A417-400C-9AD9-BC868441CDA9}">
      <dsp:nvSpPr>
        <dsp:cNvPr id="0" name=""/>
        <dsp:cNvSpPr/>
      </dsp:nvSpPr>
      <dsp:spPr>
        <a:xfrm>
          <a:off x="300085" y="228528"/>
          <a:ext cx="546143" cy="5456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9082F-17C6-4483-8C31-9B0D9AA42C88}">
      <dsp:nvSpPr>
        <dsp:cNvPr id="0" name=""/>
        <dsp:cNvSpPr/>
      </dsp:nvSpPr>
      <dsp:spPr>
        <a:xfrm>
          <a:off x="1146315" y="5324"/>
          <a:ext cx="6891531" cy="99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1" tIns="105091" rIns="105091" bIns="105091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取消</a:t>
          </a:r>
          <a:r>
            <a:rPr lang="en-US" altLang="zh-TW" sz="30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TA</a:t>
          </a:r>
          <a:r>
            <a:rPr lang="zh-TW" altLang="en-US" sz="30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研習與</a:t>
          </a:r>
          <a:r>
            <a:rPr lang="en-US" sz="30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培訓</a:t>
          </a:r>
          <a:r>
            <a:rPr lang="zh-TW" altLang="en-US" sz="30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，不再頒發研習證明。</a:t>
          </a:r>
          <a:endParaRPr 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46315" y="5324"/>
        <a:ext cx="6891531" cy="992988"/>
      </dsp:txXfrm>
    </dsp:sp>
    <dsp:sp modelId="{DE18802D-C84D-4727-A6C5-C51B3E1ECE5D}">
      <dsp:nvSpPr>
        <dsp:cNvPr id="0" name=""/>
        <dsp:cNvSpPr/>
      </dsp:nvSpPr>
      <dsp:spPr>
        <a:xfrm>
          <a:off x="0" y="1154356"/>
          <a:ext cx="8416636" cy="992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B3B6F-D63D-4F6F-A1F6-865B0182D125}">
      <dsp:nvSpPr>
        <dsp:cNvPr id="0" name=""/>
        <dsp:cNvSpPr/>
      </dsp:nvSpPr>
      <dsp:spPr>
        <a:xfrm>
          <a:off x="300085" y="1425207"/>
          <a:ext cx="546143" cy="5456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7D97-033A-4865-B5E6-A80F50A52405}">
      <dsp:nvSpPr>
        <dsp:cNvPr id="0" name=""/>
        <dsp:cNvSpPr/>
      </dsp:nvSpPr>
      <dsp:spPr>
        <a:xfrm>
          <a:off x="1146315" y="1202003"/>
          <a:ext cx="6891531" cy="99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1" tIns="105091" rIns="105091" bIns="105091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仍</a:t>
          </a:r>
          <a:r>
            <a:rPr lang="en-US" altLang="zh-TW" sz="26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提供</a:t>
          </a:r>
          <a:r>
            <a:rPr lang="en-US" sz="26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線上課程</a:t>
          </a:r>
          <a:r>
            <a:rPr lang="zh-TW" altLang="en-US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en-US" sz="26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iClass</a:t>
          </a:r>
          <a:r>
            <a:rPr lang="zh-TW" altLang="en-US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平台），例如：性別平等議題。</a:t>
          </a:r>
          <a:endParaRPr 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46315" y="1202003"/>
        <a:ext cx="6891531" cy="992988"/>
      </dsp:txXfrm>
    </dsp:sp>
    <dsp:sp modelId="{D9CEE37E-AE10-4DD4-B633-37A2E7DC4DD5}">
      <dsp:nvSpPr>
        <dsp:cNvPr id="0" name=""/>
        <dsp:cNvSpPr/>
      </dsp:nvSpPr>
      <dsp:spPr>
        <a:xfrm>
          <a:off x="0" y="2462468"/>
          <a:ext cx="8416636" cy="992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CEB70-F109-4A8F-8105-3DBE31B66555}">
      <dsp:nvSpPr>
        <dsp:cNvPr id="0" name=""/>
        <dsp:cNvSpPr/>
      </dsp:nvSpPr>
      <dsp:spPr>
        <a:xfrm>
          <a:off x="300085" y="2621886"/>
          <a:ext cx="546143" cy="5456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49C93-68EB-43F0-A33E-1A13A9AB89C3}">
      <dsp:nvSpPr>
        <dsp:cNvPr id="0" name=""/>
        <dsp:cNvSpPr/>
      </dsp:nvSpPr>
      <dsp:spPr>
        <a:xfrm>
          <a:off x="1146315" y="2398682"/>
          <a:ext cx="6891531" cy="99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1" tIns="105091" rIns="105091" bIns="105091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取消教學評量，由聘任單位監督與考核。</a:t>
          </a:r>
          <a:endParaRPr 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46315" y="2398682"/>
        <a:ext cx="6891531" cy="992988"/>
      </dsp:txXfrm>
    </dsp:sp>
    <dsp:sp modelId="{FD997617-C3A5-4A68-B262-623CE3E17C68}">
      <dsp:nvSpPr>
        <dsp:cNvPr id="0" name=""/>
        <dsp:cNvSpPr/>
      </dsp:nvSpPr>
      <dsp:spPr>
        <a:xfrm>
          <a:off x="0" y="3595360"/>
          <a:ext cx="8416636" cy="992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7E4D7-B181-4FC0-A2EC-E9F489470E60}">
      <dsp:nvSpPr>
        <dsp:cNvPr id="0" name=""/>
        <dsp:cNvSpPr/>
      </dsp:nvSpPr>
      <dsp:spPr>
        <a:xfrm>
          <a:off x="300085" y="3818565"/>
          <a:ext cx="546143" cy="545610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815E9-5597-48C7-816B-0BF0BE94F923}">
      <dsp:nvSpPr>
        <dsp:cNvPr id="0" name=""/>
        <dsp:cNvSpPr/>
      </dsp:nvSpPr>
      <dsp:spPr>
        <a:xfrm>
          <a:off x="1146315" y="3595360"/>
          <a:ext cx="6891531" cy="99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1" tIns="105091" rIns="105091" bIns="105091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保留</a:t>
          </a:r>
          <a:r>
            <a:rPr lang="zh-TW" altLang="en-US" sz="2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優良</a:t>
          </a:r>
          <a:r>
            <a:rPr lang="zh-TW" altLang="en-US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教學助理獎勵，但更改評選方式並提高獎勵金額。</a:t>
          </a:r>
          <a:endParaRPr 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46315" y="3595360"/>
        <a:ext cx="6891531" cy="992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360680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5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  <a:t>法規修訂說明</a:t>
            </a:r>
            <a:br>
              <a:rPr lang="en-US" altLang="zh-TW" sz="5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</a:br>
            <a:b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</a:br>
            <a:b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</a:br>
            <a:r>
              <a:rPr lang="zh-TW" alt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  <a:t>淡江大學教學助理設置辦法 </a:t>
            </a:r>
            <a:r>
              <a:rPr lang="en-US" alt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  <a:t>&amp; </a:t>
            </a:r>
            <a:br>
              <a:rPr lang="en-US" alt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</a:br>
            <a:r>
              <a:rPr lang="zh-TW" alt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  <a:t>獎勵優良與特優教學助理及優質教案須知</a:t>
            </a:r>
            <a:br>
              <a:rPr lang="en-US" altLang="zh-TW" sz="39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F0502020204030204" pitchFamily="2" charset="0"/>
              </a:rPr>
            </a:br>
            <a:endParaRPr lang="zh-TW" altLang="en-US" sz="39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LaM Display" panose="020F05020202040302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 fontScale="85000" lnSpcReduction="10000"/>
          </a:bodyPr>
          <a:lstStyle/>
          <a:p>
            <a:pPr algn="l"/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簡報：學生事務處諮商職涯暨學習發展輔導中心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對象：各學院秘書或各系助理</a:t>
            </a:r>
          </a:p>
          <a:p>
            <a:pPr algn="l"/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月  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221" y="379750"/>
            <a:ext cx="7904669" cy="1454051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altLang="zh-TW" sz="3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獎勵優良與特優教學助理及優質教案須知</a:t>
            </a:r>
            <a:r>
              <a:rPr lang="en-US" altLang="zh-TW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endParaRPr lang="zh-TW" alt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月亮">
            <a:extLst>
              <a:ext uri="{FF2B5EF4-FFF2-40B4-BE49-F238E27FC236}">
                <a16:creationId xmlns:a16="http://schemas.microsoft.com/office/drawing/2014/main" id="{18447515-78C4-B9D7-D47D-AC6EA46A6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37B12A0-DEB8-C542-2AF3-0B5496C5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22" y="2114891"/>
            <a:ext cx="7156523" cy="436335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本次法規修訂已於</a:t>
            </a:r>
            <a:b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日公布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處學法字第 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1140000010 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號函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學年度起正式實施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學期優良與特優教學助理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仍依舊制執行 </a:t>
            </a:r>
            <a:r>
              <a:rPr lang="en-US" altLang="zh-TW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於</a:t>
            </a:r>
            <a:r>
              <a:rPr lang="en-US" altLang="zh-TW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學期召開推薦</a:t>
            </a:r>
            <a:r>
              <a:rPr lang="en-US" altLang="zh-TW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113-2</a:t>
            </a: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「特優教學助理遴選會議」</a:t>
            </a:r>
            <a:r>
              <a:rPr lang="en-US" altLang="zh-TW" sz="2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69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字型, 信, 文件 的圖片&#10;&#10;AI 產生的內容可能不正確。">
            <a:extLst>
              <a:ext uri="{FF2B5EF4-FFF2-40B4-BE49-F238E27FC236}">
                <a16:creationId xmlns:a16="http://schemas.microsoft.com/office/drawing/2014/main" id="{DF5ECDE9-DDA6-97CF-34D1-5AEF19ED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503" y="0"/>
            <a:ext cx="4852497" cy="6858000"/>
          </a:xfrm>
          <a:prstGeom prst="rect">
            <a:avLst/>
          </a:prstGeom>
        </p:spPr>
      </p:pic>
      <p:pic>
        <p:nvPicPr>
          <p:cNvPr id="3" name="圖片 2" descr="一張含有 文字, 字型, 紙張, 信 的圖片&#10;&#10;AI 產生的內容可能不正確。">
            <a:extLst>
              <a:ext uri="{FF2B5EF4-FFF2-40B4-BE49-F238E27FC236}">
                <a16:creationId xmlns:a16="http://schemas.microsoft.com/office/drawing/2014/main" id="{B15F8792-8873-588A-A088-9E5CD7C9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599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36168521-E5E3-D047-C401-666C2B407528}"/>
              </a:ext>
            </a:extLst>
          </p:cNvPr>
          <p:cNvSpPr/>
          <p:nvPr/>
        </p:nvSpPr>
        <p:spPr>
          <a:xfrm>
            <a:off x="609600" y="73152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FCF08F3-BB7B-17ED-504A-ED2B815488DC}"/>
              </a:ext>
            </a:extLst>
          </p:cNvPr>
          <p:cNvSpPr/>
          <p:nvPr/>
        </p:nvSpPr>
        <p:spPr>
          <a:xfrm>
            <a:off x="4904035" y="73152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28AAC24-1FC6-F024-C951-0C90519C27AB}"/>
              </a:ext>
            </a:extLst>
          </p:cNvPr>
          <p:cNvCxnSpPr/>
          <p:nvPr/>
        </p:nvCxnSpPr>
        <p:spPr>
          <a:xfrm>
            <a:off x="4460238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B16FFA5-D19E-15F8-E7B0-9E134824C12C}"/>
              </a:ext>
            </a:extLst>
          </p:cNvPr>
          <p:cNvSpPr/>
          <p:nvPr/>
        </p:nvSpPr>
        <p:spPr>
          <a:xfrm>
            <a:off x="355600" y="3556000"/>
            <a:ext cx="3794760" cy="15138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86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B4C91A6-B35E-3F75-4644-D7370AA9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0" y="846138"/>
            <a:ext cx="7525800" cy="5896798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57B2F067-346C-1C5B-266E-0819639B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560"/>
            <a:ext cx="8229600" cy="68476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取消特優教學助理獎勵</a:t>
            </a:r>
          </a:p>
        </p:txBody>
      </p:sp>
    </p:spTree>
    <p:extLst>
      <p:ext uri="{BB962C8B-B14F-4D97-AF65-F5344CB8AC3E}">
        <p14:creationId xmlns:p14="http://schemas.microsoft.com/office/powerpoint/2010/main" val="148130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822ED79-85B4-4933-5522-570C7C89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39" y="1485901"/>
            <a:ext cx="7540322" cy="1579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altLang="zh-TW" sz="8000" kern="12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Q</a:t>
            </a:r>
            <a:r>
              <a:rPr lang="zh-TW" altLang="en-US" sz="8000" kern="1200" dirty="0">
                <a:solidFill>
                  <a:srgbClr val="FFFFFF"/>
                </a:solidFill>
                <a:latin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zh-TW" sz="8000" kern="12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&amp;</a:t>
            </a:r>
            <a:r>
              <a:rPr lang="zh-TW" altLang="en-US" sz="8000" kern="1200" dirty="0">
                <a:solidFill>
                  <a:srgbClr val="FFFFFF"/>
                </a:solidFill>
                <a:latin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zh-TW" sz="8000" kern="12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5812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AE4B8D-849A-A9ED-1C7B-9D842C89E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43269"/>
              </p:ext>
            </p:extLst>
          </p:nvPr>
        </p:nvGraphicFramePr>
        <p:xfrm>
          <a:off x="200874" y="2055213"/>
          <a:ext cx="8745699" cy="444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9C04797-EAB3-CF9E-3312-CB76BEB024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zh-TW" altLang="en-US" sz="42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修法背景與目的</a:t>
            </a:r>
          </a:p>
        </p:txBody>
      </p:sp>
    </p:spTree>
    <p:extLst>
      <p:ext uri="{BB962C8B-B14F-4D97-AF65-F5344CB8AC3E}">
        <p14:creationId xmlns:p14="http://schemas.microsoft.com/office/powerpoint/2010/main" val="212200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CF2156-9F41-5C20-2630-BD805D97C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zh-TW" altLang="en-US" sz="42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刪除與保留的項目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88BAD5D-F0EB-CAEB-23F3-68DC826B6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45749"/>
              </p:ext>
            </p:extLst>
          </p:nvPr>
        </p:nvGraphicFramePr>
        <p:xfrm>
          <a:off x="324168" y="1967733"/>
          <a:ext cx="8495664" cy="4449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3321">
                  <a:extLst>
                    <a:ext uri="{9D8B030D-6E8A-4147-A177-3AD203B41FA5}">
                      <a16:colId xmlns:a16="http://schemas.microsoft.com/office/drawing/2014/main" val="342515020"/>
                    </a:ext>
                  </a:extLst>
                </a:gridCol>
                <a:gridCol w="4650247">
                  <a:extLst>
                    <a:ext uri="{9D8B030D-6E8A-4147-A177-3AD203B41FA5}">
                      <a16:colId xmlns:a16="http://schemas.microsoft.com/office/drawing/2014/main" val="2691147465"/>
                    </a:ext>
                  </a:extLst>
                </a:gridCol>
                <a:gridCol w="1797053">
                  <a:extLst>
                    <a:ext uri="{9D8B030D-6E8A-4147-A177-3AD203B41FA5}">
                      <a16:colId xmlns:a16="http://schemas.microsoft.com/office/drawing/2014/main" val="1951567533"/>
                    </a:ext>
                  </a:extLst>
                </a:gridCol>
                <a:gridCol w="1235043">
                  <a:extLst>
                    <a:ext uri="{9D8B030D-6E8A-4147-A177-3AD203B41FA5}">
                      <a16:colId xmlns:a16="http://schemas.microsoft.com/office/drawing/2014/main" val="792344985"/>
                    </a:ext>
                  </a:extLst>
                </a:gridCol>
              </a:tblGrid>
              <a:tr h="38973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序號</a:t>
                      </a:r>
                      <a:endParaRPr lang="zh-TW" altLang="en-US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業務名稱</a:t>
                      </a:r>
                      <a:endParaRPr lang="zh-TW" altLang="en-US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承辦人</a:t>
                      </a:r>
                      <a:endParaRPr lang="zh-TW" altLang="en-US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altLang="en-US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9766615"/>
                  </a:ext>
                </a:extLst>
              </a:tr>
              <a:tr h="5011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strike="dblStrike" kern="1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300" b="0" u="none" strike="dblStrike" kern="10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  </a:t>
                      </a:r>
                      <a:r>
                        <a:rPr lang="zh-TW" altLang="en-US" sz="2300" b="0" u="none" strike="dblStrike" kern="10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 </a:t>
                      </a:r>
                      <a:r>
                        <a:rPr lang="zh-TW" sz="2300" b="0" u="none" strike="dblStrike" kern="10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教學助理期初會議</a:t>
                      </a:r>
                      <a:endParaRPr lang="zh-TW" sz="2300" b="0" i="0" u="none" strike="dblStrike" kern="10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lvl="0" algn="ctr" rtl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300" strike="dblStrike" kern="12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張立卉小姐</a:t>
                      </a:r>
                      <a:endParaRPr lang="zh-TW" altLang="en-US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lvl="0" algn="ctr" rtl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strike="dblStrike" kern="12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3526</a:t>
                      </a:r>
                      <a:endParaRPr lang="en-US" altLang="zh-TW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4271626"/>
                  </a:ext>
                </a:extLst>
              </a:tr>
              <a:tr h="50119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trike="dblStrike" kern="1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strike="dblStrike" kern="1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教學助理教學專業課程研習營</a:t>
                      </a:r>
                      <a:endParaRPr lang="zh-TW" altLang="en-US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3206099"/>
                  </a:ext>
                </a:extLst>
              </a:tr>
              <a:tr h="50119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trike="dblStrike" kern="100" baseline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2300" strike="dblStrike" baseline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教學助理教學專業課程線上研習</a:t>
                      </a:r>
                      <a:endParaRPr lang="zh-TW" altLang="en-US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611882"/>
                  </a:ext>
                </a:extLst>
              </a:tr>
              <a:tr h="50119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af-ZA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af-ZA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TA+</a:t>
                      </a:r>
                      <a:r>
                        <a:rPr lang="zh-TW" altLang="af-ZA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af-ZA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TA++</a:t>
                      </a:r>
                      <a:r>
                        <a:rPr lang="zh-TW" altLang="af-ZA" sz="2300" strike="dblStrike" kern="12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af-ZA" sz="2300" strike="dblStrike" kern="12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TA+++</a:t>
                      </a:r>
                      <a:r>
                        <a:rPr lang="zh-TW" altLang="af-ZA" sz="2300" strike="dblStrike" kern="12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認證作業</a:t>
                      </a:r>
                      <a:endParaRPr lang="af-ZA" altLang="zh-TW" sz="2300" strike="dblStrike" kern="1200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05766"/>
                  </a:ext>
                </a:extLst>
              </a:tr>
              <a:tr h="551202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教學助理３</a:t>
                      </a:r>
                      <a:r>
                        <a:rPr lang="zh-TW" altLang="af-ZA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Ｃ工作坊</a:t>
                      </a:r>
                      <a:endParaRPr lang="zh-TW" altLang="en-US" sz="2300" strike="dblStrike" kern="100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strike="dblStrike" kern="12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宋念瑾小姐</a:t>
                      </a:r>
                      <a:endParaRPr lang="zh-TW" altLang="en-US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trike="dblStrike" kern="12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    3531</a:t>
                      </a:r>
                      <a:endParaRPr lang="en-US" altLang="zh-TW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4356925"/>
                  </a:ext>
                </a:extLst>
              </a:tr>
              <a:tr h="50119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trike="dblStrike" kern="100" baseline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2300" strike="dblStrike" baseline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教學助理專業成長社群</a:t>
                      </a:r>
                      <a:endParaRPr lang="zh-TW" altLang="en-US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邱秋雲小姐</a:t>
                      </a:r>
                      <a:endParaRPr lang="zh-TW" altLang="en-US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2160</a:t>
                      </a:r>
                      <a:endParaRPr lang="en-US" altLang="zh-TW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1914999"/>
                  </a:ext>
                </a:extLst>
              </a:tr>
              <a:tr h="50119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zh-TW" alt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教學助理教學回饋意見調查</a:t>
                      </a:r>
                      <a:endParaRPr lang="zh-TW" altLang="en-US" sz="2300" strike="dbl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868430"/>
                  </a:ext>
                </a:extLst>
              </a:tr>
              <a:tr h="50119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zh-TW" altLang="en-US" sz="2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優良</a:t>
                      </a:r>
                      <a:r>
                        <a:rPr lang="zh-TW" altLang="en-US" sz="2300" strike="dblStrike" kern="100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及特優</a:t>
                      </a:r>
                      <a:r>
                        <a:rPr lang="zh-TW" altLang="en-US" sz="2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教學助理獎勵</a:t>
                      </a:r>
                      <a:endParaRPr lang="zh-TW" altLang="en-US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6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37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C04797-EAB3-CF9E-3312-CB76BEB024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7361916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zh-TW" altLang="en-US" sz="4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對實務的影響與注意事項</a:t>
            </a:r>
            <a:endParaRPr lang="zh-TW" altLang="en-US" sz="4200" b="1" kern="1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FBF5801-31F0-63F8-3C41-AC1F95A99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907081"/>
              </p:ext>
            </p:extLst>
          </p:nvPr>
        </p:nvGraphicFramePr>
        <p:xfrm>
          <a:off x="363680" y="1822348"/>
          <a:ext cx="8416636" cy="459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48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222" y="379750"/>
            <a:ext cx="7376714" cy="1454051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altLang="zh-TW" sz="4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4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教學助理設置辦法</a:t>
            </a:r>
            <a:r>
              <a:rPr lang="en-US" altLang="zh-TW" sz="4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endParaRPr lang="zh-TW" altLang="en-US" sz="4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月亮">
            <a:extLst>
              <a:ext uri="{FF2B5EF4-FFF2-40B4-BE49-F238E27FC236}">
                <a16:creationId xmlns:a16="http://schemas.microsoft.com/office/drawing/2014/main" id="{18447515-78C4-B9D7-D47D-AC6EA46A6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37B12A0-DEB8-C542-2AF3-0B5496C5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22" y="2114892"/>
            <a:ext cx="7156523" cy="36427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本次法規修訂已於</a:t>
            </a:r>
            <a:b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日公布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校秘字第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1140008899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號函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學年度起正式實施</a:t>
            </a:r>
          </a:p>
        </p:txBody>
      </p:sp>
    </p:spTree>
    <p:extLst>
      <p:ext uri="{BB962C8B-B14F-4D97-AF65-F5344CB8AC3E}">
        <p14:creationId xmlns:p14="http://schemas.microsoft.com/office/powerpoint/2010/main" val="363112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字型, 螢幕擷取畫面, 紙張 的圖片&#10;&#10;AI 產生的內容可能不正確。">
            <a:extLst>
              <a:ext uri="{FF2B5EF4-FFF2-40B4-BE49-F238E27FC236}">
                <a16:creationId xmlns:a16="http://schemas.microsoft.com/office/drawing/2014/main" id="{6BA38682-1DFF-23F6-EE1F-FD9AADE4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4435" cy="6858000"/>
          </a:xfrm>
          <a:prstGeom prst="rect">
            <a:avLst/>
          </a:prstGeom>
        </p:spPr>
      </p:pic>
      <p:pic>
        <p:nvPicPr>
          <p:cNvPr id="7" name="圖片 6" descr="一張含有 文字, 字型, 信, 紙張 的圖片&#10;&#10;AI 產生的內容可能不正確。">
            <a:extLst>
              <a:ext uri="{FF2B5EF4-FFF2-40B4-BE49-F238E27FC236}">
                <a16:creationId xmlns:a16="http://schemas.microsoft.com/office/drawing/2014/main" id="{6204396A-5822-32BC-94A0-01A4BE83D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36168521-E5E3-D047-C401-666C2B407528}"/>
              </a:ext>
            </a:extLst>
          </p:cNvPr>
          <p:cNvSpPr/>
          <p:nvPr/>
        </p:nvSpPr>
        <p:spPr>
          <a:xfrm>
            <a:off x="609600" y="73152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FCF08F3-BB7B-17ED-504A-ED2B815488DC}"/>
              </a:ext>
            </a:extLst>
          </p:cNvPr>
          <p:cNvSpPr/>
          <p:nvPr/>
        </p:nvSpPr>
        <p:spPr>
          <a:xfrm>
            <a:off x="4904035" y="73152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B6B13BF-1CDB-49FC-C522-B27D0D8F5CBE}"/>
              </a:ext>
            </a:extLst>
          </p:cNvPr>
          <p:cNvCxnSpPr/>
          <p:nvPr/>
        </p:nvCxnSpPr>
        <p:spPr>
          <a:xfrm>
            <a:off x="4460238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9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369A558-D0BD-E061-6D0C-E4510FC4F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3" y="1246773"/>
            <a:ext cx="8087854" cy="525853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656DF7B5-BB19-9909-1F0C-F2DB7EBC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廢止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研習，保留部分線上課程。</a:t>
            </a:r>
          </a:p>
        </p:txBody>
      </p:sp>
    </p:spTree>
    <p:extLst>
      <p:ext uri="{BB962C8B-B14F-4D97-AF65-F5344CB8AC3E}">
        <p14:creationId xmlns:p14="http://schemas.microsoft.com/office/powerpoint/2010/main" val="168778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AF86B60-8118-121A-6D47-D61B7D8E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8" y="1380839"/>
            <a:ext cx="8011643" cy="4096322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653D6F38-FF94-F470-42BF-A5CA4FE1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廢止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研習證明</a:t>
            </a:r>
          </a:p>
        </p:txBody>
      </p:sp>
    </p:spTree>
    <p:extLst>
      <p:ext uri="{BB962C8B-B14F-4D97-AF65-F5344CB8AC3E}">
        <p14:creationId xmlns:p14="http://schemas.microsoft.com/office/powerpoint/2010/main" val="256113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B0D9259-05D9-1183-8262-DED86091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9" y="847322"/>
            <a:ext cx="8068801" cy="5772956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6A09F93E-D589-459C-32FA-A73D6727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560"/>
            <a:ext cx="8229600" cy="68476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廢止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教學評量</a:t>
            </a:r>
          </a:p>
        </p:txBody>
      </p:sp>
    </p:spTree>
    <p:extLst>
      <p:ext uri="{BB962C8B-B14F-4D97-AF65-F5344CB8AC3E}">
        <p14:creationId xmlns:p14="http://schemas.microsoft.com/office/powerpoint/2010/main" val="343484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405</Words>
  <Application>Microsoft Office PowerPoint</Application>
  <PresentationFormat>如螢幕大小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ADLaM Display</vt:lpstr>
      <vt:lpstr>Arial</vt:lpstr>
      <vt:lpstr>Calibri</vt:lpstr>
      <vt:lpstr>Wingdings</vt:lpstr>
      <vt:lpstr>Office Theme</vt:lpstr>
      <vt:lpstr>法規修訂說明   淡江大學教學助理設置辦法 &amp;  獎勵優良與特優教學助理及優質教案須知 </vt:lpstr>
      <vt:lpstr>修法背景與目的</vt:lpstr>
      <vt:lpstr>刪除與保留的項目</vt:lpstr>
      <vt:lpstr>對實務的影響與注意事項</vt:lpstr>
      <vt:lpstr>《教學助理設置辦法》</vt:lpstr>
      <vt:lpstr>PowerPoint 簡報</vt:lpstr>
      <vt:lpstr>廢止TA研習，保留部分線上課程。</vt:lpstr>
      <vt:lpstr>廢止TA研習證明</vt:lpstr>
      <vt:lpstr>廢止TA教學評量</vt:lpstr>
      <vt:lpstr>《獎勵優良與特優教學助理及優質教案須知》</vt:lpstr>
      <vt:lpstr>PowerPoint 簡報</vt:lpstr>
      <vt:lpstr>取消特優教學助理獎勵</vt:lpstr>
      <vt:lpstr>Q &amp; 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TKU-B413-G</dc:creator>
  <cp:keywords/>
  <dc:description>generated using python-pptx</dc:description>
  <cp:lastModifiedBy>淡江大學諮輔中心_邱秋雲</cp:lastModifiedBy>
  <cp:revision>15</cp:revision>
  <dcterms:created xsi:type="dcterms:W3CDTF">2013-01-27T09:14:16Z</dcterms:created>
  <dcterms:modified xsi:type="dcterms:W3CDTF">2025-08-13T06:48:02Z</dcterms:modified>
  <cp:category/>
</cp:coreProperties>
</file>