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9" r:id="rId4"/>
    <p:sldId id="258" r:id="rId5"/>
    <p:sldId id="1415" r:id="rId6"/>
    <p:sldId id="262" r:id="rId7"/>
    <p:sldId id="1414" r:id="rId8"/>
    <p:sldId id="260" r:id="rId9"/>
    <p:sldId id="1387" r:id="rId10"/>
    <p:sldId id="1388" r:id="rId11"/>
    <p:sldId id="261" r:id="rId12"/>
    <p:sldId id="1389" r:id="rId13"/>
    <p:sldId id="1392" r:id="rId14"/>
    <p:sldId id="1390" r:id="rId15"/>
    <p:sldId id="1391" r:id="rId16"/>
    <p:sldId id="1394" r:id="rId17"/>
    <p:sldId id="1395" r:id="rId18"/>
    <p:sldId id="1393" r:id="rId19"/>
    <p:sldId id="1396" r:id="rId20"/>
    <p:sldId id="1397" r:id="rId21"/>
    <p:sldId id="1398" r:id="rId22"/>
    <p:sldId id="1399" r:id="rId23"/>
    <p:sldId id="1400" r:id="rId24"/>
    <p:sldId id="1403" r:id="rId25"/>
    <p:sldId id="1401" r:id="rId26"/>
    <p:sldId id="1402" r:id="rId27"/>
    <p:sldId id="1404" r:id="rId28"/>
    <p:sldId id="1405" r:id="rId29"/>
    <p:sldId id="1406" r:id="rId30"/>
    <p:sldId id="1407" r:id="rId31"/>
    <p:sldId id="1408" r:id="rId32"/>
    <p:sldId id="1409" r:id="rId33"/>
    <p:sldId id="1413" r:id="rId34"/>
    <p:sldId id="1410" r:id="rId35"/>
    <p:sldId id="1412" r:id="rId36"/>
    <p:sldId id="1411" r:id="rId37"/>
    <p:sldId id="1416" r:id="rId38"/>
    <p:sldId id="1386" r:id="rId39"/>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EC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92" y="7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5D7E8-C977-48F2-B435-56DE077652DB}" type="datetimeFigureOut">
              <a:rPr lang="zh-TW" altLang="en-US" smtClean="0"/>
              <a:t>2024/6/18</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FC58E-EB84-4235-A410-361FBB051FA2}" type="slidenum">
              <a:rPr lang="zh-TW" altLang="en-US" smtClean="0"/>
              <a:t>‹#›</a:t>
            </a:fld>
            <a:endParaRPr lang="zh-TW" altLang="en-US"/>
          </a:p>
        </p:txBody>
      </p:sp>
    </p:spTree>
    <p:extLst>
      <p:ext uri="{BB962C8B-B14F-4D97-AF65-F5344CB8AC3E}">
        <p14:creationId xmlns:p14="http://schemas.microsoft.com/office/powerpoint/2010/main" val="2956756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693FC58E-EB84-4235-A410-361FBB051FA2}" type="slidenum">
              <a:rPr lang="zh-TW" altLang="en-US" smtClean="0"/>
              <a:t>1</a:t>
            </a:fld>
            <a:endParaRPr lang="zh-TW" altLang="en-US"/>
          </a:p>
        </p:txBody>
      </p:sp>
    </p:spTree>
    <p:extLst>
      <p:ext uri="{BB962C8B-B14F-4D97-AF65-F5344CB8AC3E}">
        <p14:creationId xmlns:p14="http://schemas.microsoft.com/office/powerpoint/2010/main" val="41402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693FC58E-EB84-4235-A410-361FBB051FA2}" type="slidenum">
              <a:rPr lang="zh-TW" altLang="en-US" smtClean="0"/>
              <a:t>7</a:t>
            </a:fld>
            <a:endParaRPr lang="zh-TW" altLang="en-US"/>
          </a:p>
        </p:txBody>
      </p:sp>
    </p:spTree>
    <p:extLst>
      <p:ext uri="{BB962C8B-B14F-4D97-AF65-F5344CB8AC3E}">
        <p14:creationId xmlns:p14="http://schemas.microsoft.com/office/powerpoint/2010/main" val="3071295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3082" name="Picture 10" descr="005-簡報-01">
            <a:extLst>
              <a:ext uri="{FF2B5EF4-FFF2-40B4-BE49-F238E27FC236}">
                <a16:creationId xmlns:a16="http://schemas.microsoft.com/office/drawing/2014/main" id="{C7DBF9A5-6919-4E50-A1F0-54C98AA542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a:extLst>
              <a:ext uri="{FF2B5EF4-FFF2-40B4-BE49-F238E27FC236}">
                <a16:creationId xmlns:a16="http://schemas.microsoft.com/office/drawing/2014/main" id="{8A18EB11-F917-4FB6-BE9A-886CDED0F4EA}"/>
              </a:ext>
            </a:extLst>
          </p:cNvPr>
          <p:cNvSpPr>
            <a:spLocks noGrp="1" noChangeArrowheads="1"/>
          </p:cNvSpPr>
          <p:nvPr>
            <p:ph type="ctrTitle"/>
          </p:nvPr>
        </p:nvSpPr>
        <p:spPr>
          <a:xfrm>
            <a:off x="685800" y="404813"/>
            <a:ext cx="7772400" cy="1470025"/>
          </a:xfrm>
        </p:spPr>
        <p:txBody>
          <a:bodyPr/>
          <a:lstStyle>
            <a:lvl1pPr>
              <a:defRPr/>
            </a:lvl1pPr>
          </a:lstStyle>
          <a:p>
            <a:pPr lvl="0"/>
            <a:r>
              <a:rPr lang="zh-TW" altLang="en-US" noProof="0"/>
              <a:t>按一下以編輯母片標題樣式</a:t>
            </a:r>
          </a:p>
        </p:txBody>
      </p:sp>
      <p:sp>
        <p:nvSpPr>
          <p:cNvPr id="3076" name="Rectangle 4">
            <a:extLst>
              <a:ext uri="{FF2B5EF4-FFF2-40B4-BE49-F238E27FC236}">
                <a16:creationId xmlns:a16="http://schemas.microsoft.com/office/drawing/2014/main" id="{AC10597D-72BA-48F3-9603-29DBFF440532}"/>
              </a:ext>
            </a:extLst>
          </p:cNvPr>
          <p:cNvSpPr>
            <a:spLocks noGrp="1" noChangeArrowheads="1"/>
          </p:cNvSpPr>
          <p:nvPr>
            <p:ph type="subTitle" idx="1"/>
          </p:nvPr>
        </p:nvSpPr>
        <p:spPr>
          <a:xfrm>
            <a:off x="1371600" y="2332038"/>
            <a:ext cx="6400800" cy="1752600"/>
          </a:xfrm>
        </p:spPr>
        <p:txBody>
          <a:bodyPr/>
          <a:lstStyle>
            <a:lvl1pPr marL="0" indent="0" algn="ctr">
              <a:buFontTx/>
              <a:buNone/>
              <a:defRPr/>
            </a:lvl1pPr>
          </a:lstStyle>
          <a:p>
            <a:pPr lvl="0"/>
            <a:r>
              <a:rPr lang="zh-TW" altLang="en-US" noProof="0"/>
              <a:t>按一下以編輯母片副標題樣式</a:t>
            </a:r>
          </a:p>
        </p:txBody>
      </p:sp>
      <p:sp>
        <p:nvSpPr>
          <p:cNvPr id="3077" name="Rectangle 5">
            <a:extLst>
              <a:ext uri="{FF2B5EF4-FFF2-40B4-BE49-F238E27FC236}">
                <a16:creationId xmlns:a16="http://schemas.microsoft.com/office/drawing/2014/main" id="{CD2054E7-1445-4CE3-BD1D-0F335482A66B}"/>
              </a:ext>
            </a:extLst>
          </p:cNvPr>
          <p:cNvSpPr>
            <a:spLocks noGrp="1" noChangeArrowheads="1"/>
          </p:cNvSpPr>
          <p:nvPr>
            <p:ph type="dt" sz="half" idx="2"/>
          </p:nvPr>
        </p:nvSpPr>
        <p:spPr/>
        <p:txBody>
          <a:bodyPr/>
          <a:lstStyle>
            <a:lvl1pPr>
              <a:defRPr/>
            </a:lvl1pPr>
          </a:lstStyle>
          <a:p>
            <a:endParaRPr lang="en-US" altLang="zh-TW"/>
          </a:p>
        </p:txBody>
      </p:sp>
      <p:sp>
        <p:nvSpPr>
          <p:cNvPr id="3078" name="Rectangle 6">
            <a:extLst>
              <a:ext uri="{FF2B5EF4-FFF2-40B4-BE49-F238E27FC236}">
                <a16:creationId xmlns:a16="http://schemas.microsoft.com/office/drawing/2014/main" id="{31C2DBD5-E7F9-40CC-92A7-50AF5CA0321E}"/>
              </a:ext>
            </a:extLst>
          </p:cNvPr>
          <p:cNvSpPr>
            <a:spLocks noGrp="1" noChangeArrowheads="1"/>
          </p:cNvSpPr>
          <p:nvPr>
            <p:ph type="ftr" sz="quarter" idx="3"/>
          </p:nvPr>
        </p:nvSpPr>
        <p:spPr/>
        <p:txBody>
          <a:bodyPr/>
          <a:lstStyle>
            <a:lvl1pPr>
              <a:defRPr/>
            </a:lvl1pPr>
          </a:lstStyle>
          <a:p>
            <a:endParaRPr lang="en-US" altLang="zh-TW"/>
          </a:p>
        </p:txBody>
      </p:sp>
      <p:sp>
        <p:nvSpPr>
          <p:cNvPr id="3081" name="Rectangle 9">
            <a:extLst>
              <a:ext uri="{FF2B5EF4-FFF2-40B4-BE49-F238E27FC236}">
                <a16:creationId xmlns:a16="http://schemas.microsoft.com/office/drawing/2014/main" id="{88A46403-2821-4BFB-98E6-4B71ECD72676}"/>
              </a:ext>
            </a:extLst>
          </p:cNvPr>
          <p:cNvSpPr>
            <a:spLocks noGrp="1" noChangeArrowheads="1"/>
          </p:cNvSpPr>
          <p:nvPr>
            <p:ph type="sldNum" sz="quarter" idx="4"/>
          </p:nvPr>
        </p:nvSpPr>
        <p:spPr/>
        <p:txBody>
          <a:bodyPr/>
          <a:lstStyle>
            <a:lvl1pPr>
              <a:defRPr/>
            </a:lvl1pPr>
          </a:lstStyle>
          <a:p>
            <a:fld id="{CDC88685-C3EF-45DE-9E91-60EA2C6FE568}"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79FF34-8938-479E-80C9-B22600131D59}"/>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C7528F6F-3631-42F4-827D-8B8AC713C16C}"/>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469B9E8-1BAD-4C1E-8090-BF5833DDB03C}"/>
              </a:ext>
            </a:extLst>
          </p:cNvPr>
          <p:cNvSpPr>
            <a:spLocks noGrp="1"/>
          </p:cNvSpPr>
          <p:nvPr>
            <p:ph type="dt" sz="half" idx="10"/>
          </p:nvPr>
        </p:nvSpPr>
        <p:spPr/>
        <p:txBody>
          <a:bodyPr/>
          <a:lstStyle>
            <a:lvl1pPr>
              <a:defRPr/>
            </a:lvl1pPr>
          </a:lstStyle>
          <a:p>
            <a:endParaRPr lang="en-US" altLang="zh-TW"/>
          </a:p>
        </p:txBody>
      </p:sp>
      <p:sp>
        <p:nvSpPr>
          <p:cNvPr id="5" name="頁尾版面配置區 4">
            <a:extLst>
              <a:ext uri="{FF2B5EF4-FFF2-40B4-BE49-F238E27FC236}">
                <a16:creationId xmlns:a16="http://schemas.microsoft.com/office/drawing/2014/main" id="{386332AA-1434-4C0B-B9FD-B917E54A48C4}"/>
              </a:ext>
            </a:extLst>
          </p:cNvPr>
          <p:cNvSpPr>
            <a:spLocks noGrp="1"/>
          </p:cNvSpPr>
          <p:nvPr>
            <p:ph type="ftr" sz="quarter" idx="11"/>
          </p:nvPr>
        </p:nvSpPr>
        <p:spPr/>
        <p:txBody>
          <a:bodyPr/>
          <a:lstStyle>
            <a:lvl1pPr>
              <a:defRPr/>
            </a:lvl1pPr>
          </a:lstStyle>
          <a:p>
            <a:endParaRPr lang="en-US" altLang="zh-TW"/>
          </a:p>
        </p:txBody>
      </p:sp>
      <p:sp>
        <p:nvSpPr>
          <p:cNvPr id="6" name="投影片編號版面配置區 5">
            <a:extLst>
              <a:ext uri="{FF2B5EF4-FFF2-40B4-BE49-F238E27FC236}">
                <a16:creationId xmlns:a16="http://schemas.microsoft.com/office/drawing/2014/main" id="{D956B1B3-C85C-4C39-9C30-B895F39AC17A}"/>
              </a:ext>
            </a:extLst>
          </p:cNvPr>
          <p:cNvSpPr>
            <a:spLocks noGrp="1"/>
          </p:cNvSpPr>
          <p:nvPr>
            <p:ph type="sldNum" sz="quarter" idx="12"/>
          </p:nvPr>
        </p:nvSpPr>
        <p:spPr/>
        <p:txBody>
          <a:bodyPr/>
          <a:lstStyle>
            <a:lvl1pPr>
              <a:defRPr/>
            </a:lvl1pPr>
          </a:lstStyle>
          <a:p>
            <a:fld id="{28843104-71C6-485B-AF66-3894CA151AD4}" type="slidenum">
              <a:rPr lang="en-US" altLang="zh-TW"/>
              <a:pPr/>
              <a:t>‹#›</a:t>
            </a:fld>
            <a:endParaRPr lang="en-US" altLang="zh-TW"/>
          </a:p>
        </p:txBody>
      </p:sp>
    </p:spTree>
    <p:extLst>
      <p:ext uri="{BB962C8B-B14F-4D97-AF65-F5344CB8AC3E}">
        <p14:creationId xmlns:p14="http://schemas.microsoft.com/office/powerpoint/2010/main" val="86336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F4721D7-E08A-4905-B5DA-72F435F4A9F3}"/>
              </a:ext>
            </a:extLst>
          </p:cNvPr>
          <p:cNvSpPr>
            <a:spLocks noGrp="1"/>
          </p:cNvSpPr>
          <p:nvPr>
            <p:ph type="title" orient="vert"/>
          </p:nvPr>
        </p:nvSpPr>
        <p:spPr>
          <a:xfrm>
            <a:off x="6629400" y="57150"/>
            <a:ext cx="2057400" cy="6108700"/>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2F1DB0E5-978C-44A2-8E2E-A5CC2E021885}"/>
              </a:ext>
            </a:extLst>
          </p:cNvPr>
          <p:cNvSpPr>
            <a:spLocks noGrp="1"/>
          </p:cNvSpPr>
          <p:nvPr>
            <p:ph type="body" orient="vert" idx="1"/>
          </p:nvPr>
        </p:nvSpPr>
        <p:spPr>
          <a:xfrm>
            <a:off x="457200" y="57150"/>
            <a:ext cx="6019800" cy="61087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C8FFA91-508E-4244-886D-6D186DA50374}"/>
              </a:ext>
            </a:extLst>
          </p:cNvPr>
          <p:cNvSpPr>
            <a:spLocks noGrp="1"/>
          </p:cNvSpPr>
          <p:nvPr>
            <p:ph type="dt" sz="half" idx="10"/>
          </p:nvPr>
        </p:nvSpPr>
        <p:spPr/>
        <p:txBody>
          <a:bodyPr/>
          <a:lstStyle>
            <a:lvl1pPr>
              <a:defRPr/>
            </a:lvl1pPr>
          </a:lstStyle>
          <a:p>
            <a:endParaRPr lang="en-US" altLang="zh-TW"/>
          </a:p>
        </p:txBody>
      </p:sp>
      <p:sp>
        <p:nvSpPr>
          <p:cNvPr id="5" name="頁尾版面配置區 4">
            <a:extLst>
              <a:ext uri="{FF2B5EF4-FFF2-40B4-BE49-F238E27FC236}">
                <a16:creationId xmlns:a16="http://schemas.microsoft.com/office/drawing/2014/main" id="{0A5CD5A8-63CD-4CFE-9A96-7CD8C841AB3B}"/>
              </a:ext>
            </a:extLst>
          </p:cNvPr>
          <p:cNvSpPr>
            <a:spLocks noGrp="1"/>
          </p:cNvSpPr>
          <p:nvPr>
            <p:ph type="ftr" sz="quarter" idx="11"/>
          </p:nvPr>
        </p:nvSpPr>
        <p:spPr/>
        <p:txBody>
          <a:bodyPr/>
          <a:lstStyle>
            <a:lvl1pPr>
              <a:defRPr/>
            </a:lvl1pPr>
          </a:lstStyle>
          <a:p>
            <a:endParaRPr lang="en-US" altLang="zh-TW"/>
          </a:p>
        </p:txBody>
      </p:sp>
      <p:sp>
        <p:nvSpPr>
          <p:cNvPr id="6" name="投影片編號版面配置區 5">
            <a:extLst>
              <a:ext uri="{FF2B5EF4-FFF2-40B4-BE49-F238E27FC236}">
                <a16:creationId xmlns:a16="http://schemas.microsoft.com/office/drawing/2014/main" id="{7273F17A-E795-4007-9F0B-C99BB9680A60}"/>
              </a:ext>
            </a:extLst>
          </p:cNvPr>
          <p:cNvSpPr>
            <a:spLocks noGrp="1"/>
          </p:cNvSpPr>
          <p:nvPr>
            <p:ph type="sldNum" sz="quarter" idx="12"/>
          </p:nvPr>
        </p:nvSpPr>
        <p:spPr/>
        <p:txBody>
          <a:bodyPr/>
          <a:lstStyle>
            <a:lvl1pPr>
              <a:defRPr/>
            </a:lvl1pPr>
          </a:lstStyle>
          <a:p>
            <a:fld id="{086753C0-A615-4CD0-920D-DD731F74A02F}" type="slidenum">
              <a:rPr lang="en-US" altLang="zh-TW"/>
              <a:pPr/>
              <a:t>‹#›</a:t>
            </a:fld>
            <a:endParaRPr lang="en-US" altLang="zh-TW"/>
          </a:p>
        </p:txBody>
      </p:sp>
    </p:spTree>
    <p:extLst>
      <p:ext uri="{BB962C8B-B14F-4D97-AF65-F5344CB8AC3E}">
        <p14:creationId xmlns:p14="http://schemas.microsoft.com/office/powerpoint/2010/main" val="429065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0352AE-E585-411B-B4E8-90504AED27F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09B665B-EA09-45C7-8D49-0BC050BCB7C5}"/>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3BD08F3-42DF-4163-B393-A77470AAACC5}"/>
              </a:ext>
            </a:extLst>
          </p:cNvPr>
          <p:cNvSpPr>
            <a:spLocks noGrp="1"/>
          </p:cNvSpPr>
          <p:nvPr>
            <p:ph type="dt" sz="half" idx="10"/>
          </p:nvPr>
        </p:nvSpPr>
        <p:spPr/>
        <p:txBody>
          <a:bodyPr/>
          <a:lstStyle>
            <a:lvl1pPr>
              <a:defRPr/>
            </a:lvl1pPr>
          </a:lstStyle>
          <a:p>
            <a:endParaRPr lang="en-US" altLang="zh-TW"/>
          </a:p>
        </p:txBody>
      </p:sp>
      <p:sp>
        <p:nvSpPr>
          <p:cNvPr id="5" name="頁尾版面配置區 4">
            <a:extLst>
              <a:ext uri="{FF2B5EF4-FFF2-40B4-BE49-F238E27FC236}">
                <a16:creationId xmlns:a16="http://schemas.microsoft.com/office/drawing/2014/main" id="{78DE34FE-9D20-42F1-A5E7-C1749CC13C40}"/>
              </a:ext>
            </a:extLst>
          </p:cNvPr>
          <p:cNvSpPr>
            <a:spLocks noGrp="1"/>
          </p:cNvSpPr>
          <p:nvPr>
            <p:ph type="ftr" sz="quarter" idx="11"/>
          </p:nvPr>
        </p:nvSpPr>
        <p:spPr/>
        <p:txBody>
          <a:bodyPr/>
          <a:lstStyle>
            <a:lvl1pPr>
              <a:defRPr/>
            </a:lvl1pPr>
          </a:lstStyle>
          <a:p>
            <a:endParaRPr lang="en-US" altLang="zh-TW"/>
          </a:p>
        </p:txBody>
      </p:sp>
      <p:sp>
        <p:nvSpPr>
          <p:cNvPr id="6" name="投影片編號版面配置區 5">
            <a:extLst>
              <a:ext uri="{FF2B5EF4-FFF2-40B4-BE49-F238E27FC236}">
                <a16:creationId xmlns:a16="http://schemas.microsoft.com/office/drawing/2014/main" id="{F491B553-40D3-4F91-8E56-4C0FADE8A395}"/>
              </a:ext>
            </a:extLst>
          </p:cNvPr>
          <p:cNvSpPr>
            <a:spLocks noGrp="1"/>
          </p:cNvSpPr>
          <p:nvPr>
            <p:ph type="sldNum" sz="quarter" idx="12"/>
          </p:nvPr>
        </p:nvSpPr>
        <p:spPr/>
        <p:txBody>
          <a:bodyPr/>
          <a:lstStyle>
            <a:lvl1pPr>
              <a:defRPr/>
            </a:lvl1pPr>
          </a:lstStyle>
          <a:p>
            <a:fld id="{BF8001AB-5BBD-4B1C-AB31-6C530D774934}" type="slidenum">
              <a:rPr lang="en-US" altLang="zh-TW"/>
              <a:pPr/>
              <a:t>‹#›</a:t>
            </a:fld>
            <a:endParaRPr lang="en-US" altLang="zh-TW"/>
          </a:p>
        </p:txBody>
      </p:sp>
    </p:spTree>
    <p:extLst>
      <p:ext uri="{BB962C8B-B14F-4D97-AF65-F5344CB8AC3E}">
        <p14:creationId xmlns:p14="http://schemas.microsoft.com/office/powerpoint/2010/main" val="3788675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D703A4-4DD3-4D44-85B5-DB4A9678374B}"/>
              </a:ext>
            </a:extLst>
          </p:cNvPr>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954528A9-2887-4F54-9657-F934BF74879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編輯母片文字樣式</a:t>
            </a:r>
          </a:p>
        </p:txBody>
      </p:sp>
      <p:sp>
        <p:nvSpPr>
          <p:cNvPr id="4" name="日期版面配置區 3">
            <a:extLst>
              <a:ext uri="{FF2B5EF4-FFF2-40B4-BE49-F238E27FC236}">
                <a16:creationId xmlns:a16="http://schemas.microsoft.com/office/drawing/2014/main" id="{34A6BAFE-F1E7-4A38-82B9-CEF1CC93D6B6}"/>
              </a:ext>
            </a:extLst>
          </p:cNvPr>
          <p:cNvSpPr>
            <a:spLocks noGrp="1"/>
          </p:cNvSpPr>
          <p:nvPr>
            <p:ph type="dt" sz="half" idx="10"/>
          </p:nvPr>
        </p:nvSpPr>
        <p:spPr/>
        <p:txBody>
          <a:bodyPr/>
          <a:lstStyle>
            <a:lvl1pPr>
              <a:defRPr/>
            </a:lvl1pPr>
          </a:lstStyle>
          <a:p>
            <a:endParaRPr lang="en-US" altLang="zh-TW"/>
          </a:p>
        </p:txBody>
      </p:sp>
      <p:sp>
        <p:nvSpPr>
          <p:cNvPr id="5" name="頁尾版面配置區 4">
            <a:extLst>
              <a:ext uri="{FF2B5EF4-FFF2-40B4-BE49-F238E27FC236}">
                <a16:creationId xmlns:a16="http://schemas.microsoft.com/office/drawing/2014/main" id="{526EE1AD-0B1E-40F3-8983-279AD5F6A207}"/>
              </a:ext>
            </a:extLst>
          </p:cNvPr>
          <p:cNvSpPr>
            <a:spLocks noGrp="1"/>
          </p:cNvSpPr>
          <p:nvPr>
            <p:ph type="ftr" sz="quarter" idx="11"/>
          </p:nvPr>
        </p:nvSpPr>
        <p:spPr/>
        <p:txBody>
          <a:bodyPr/>
          <a:lstStyle>
            <a:lvl1pPr>
              <a:defRPr/>
            </a:lvl1pPr>
          </a:lstStyle>
          <a:p>
            <a:endParaRPr lang="en-US" altLang="zh-TW"/>
          </a:p>
        </p:txBody>
      </p:sp>
      <p:sp>
        <p:nvSpPr>
          <p:cNvPr id="6" name="投影片編號版面配置區 5">
            <a:extLst>
              <a:ext uri="{FF2B5EF4-FFF2-40B4-BE49-F238E27FC236}">
                <a16:creationId xmlns:a16="http://schemas.microsoft.com/office/drawing/2014/main" id="{418ABCE0-9C11-4573-9AC5-86CA8AD501E1}"/>
              </a:ext>
            </a:extLst>
          </p:cNvPr>
          <p:cNvSpPr>
            <a:spLocks noGrp="1"/>
          </p:cNvSpPr>
          <p:nvPr>
            <p:ph type="sldNum" sz="quarter" idx="12"/>
          </p:nvPr>
        </p:nvSpPr>
        <p:spPr/>
        <p:txBody>
          <a:bodyPr/>
          <a:lstStyle>
            <a:lvl1pPr>
              <a:defRPr/>
            </a:lvl1pPr>
          </a:lstStyle>
          <a:p>
            <a:fld id="{029E5FCC-6806-4097-ABA2-30381012E835}" type="slidenum">
              <a:rPr lang="en-US" altLang="zh-TW"/>
              <a:pPr/>
              <a:t>‹#›</a:t>
            </a:fld>
            <a:endParaRPr lang="en-US" altLang="zh-TW"/>
          </a:p>
        </p:txBody>
      </p:sp>
    </p:spTree>
    <p:extLst>
      <p:ext uri="{BB962C8B-B14F-4D97-AF65-F5344CB8AC3E}">
        <p14:creationId xmlns:p14="http://schemas.microsoft.com/office/powerpoint/2010/main" val="728511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45E670-9B58-4B3D-805C-0791F9F3C7F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49A5D1C-BA2B-482B-8845-0168EBE2091D}"/>
              </a:ext>
            </a:extLst>
          </p:cNvPr>
          <p:cNvSpPr>
            <a:spLocks noGrp="1"/>
          </p:cNvSpPr>
          <p:nvPr>
            <p:ph sz="half" idx="1"/>
          </p:nvPr>
        </p:nvSpPr>
        <p:spPr>
          <a:xfrm>
            <a:off x="457200" y="981075"/>
            <a:ext cx="4038600" cy="518477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12BF5ACC-88D7-4774-BDC5-B87C19C810DD}"/>
              </a:ext>
            </a:extLst>
          </p:cNvPr>
          <p:cNvSpPr>
            <a:spLocks noGrp="1"/>
          </p:cNvSpPr>
          <p:nvPr>
            <p:ph sz="half" idx="2"/>
          </p:nvPr>
        </p:nvSpPr>
        <p:spPr>
          <a:xfrm>
            <a:off x="4648200" y="981075"/>
            <a:ext cx="4038600" cy="518477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AB7242C3-7536-48DC-92AC-E28F9BE21ED6}"/>
              </a:ext>
            </a:extLst>
          </p:cNvPr>
          <p:cNvSpPr>
            <a:spLocks noGrp="1"/>
          </p:cNvSpPr>
          <p:nvPr>
            <p:ph type="dt" sz="half" idx="10"/>
          </p:nvPr>
        </p:nvSpPr>
        <p:spPr/>
        <p:txBody>
          <a:bodyPr/>
          <a:lstStyle>
            <a:lvl1pPr>
              <a:defRPr/>
            </a:lvl1pPr>
          </a:lstStyle>
          <a:p>
            <a:endParaRPr lang="en-US" altLang="zh-TW"/>
          </a:p>
        </p:txBody>
      </p:sp>
      <p:sp>
        <p:nvSpPr>
          <p:cNvPr id="6" name="頁尾版面配置區 5">
            <a:extLst>
              <a:ext uri="{FF2B5EF4-FFF2-40B4-BE49-F238E27FC236}">
                <a16:creationId xmlns:a16="http://schemas.microsoft.com/office/drawing/2014/main" id="{6B74E17A-3E7B-42A6-BF2A-B766C5D7BB89}"/>
              </a:ext>
            </a:extLst>
          </p:cNvPr>
          <p:cNvSpPr>
            <a:spLocks noGrp="1"/>
          </p:cNvSpPr>
          <p:nvPr>
            <p:ph type="ftr" sz="quarter" idx="11"/>
          </p:nvPr>
        </p:nvSpPr>
        <p:spPr/>
        <p:txBody>
          <a:bodyPr/>
          <a:lstStyle>
            <a:lvl1pPr>
              <a:defRPr/>
            </a:lvl1pPr>
          </a:lstStyle>
          <a:p>
            <a:endParaRPr lang="en-US" altLang="zh-TW"/>
          </a:p>
        </p:txBody>
      </p:sp>
      <p:sp>
        <p:nvSpPr>
          <p:cNvPr id="7" name="投影片編號版面配置區 6">
            <a:extLst>
              <a:ext uri="{FF2B5EF4-FFF2-40B4-BE49-F238E27FC236}">
                <a16:creationId xmlns:a16="http://schemas.microsoft.com/office/drawing/2014/main" id="{68AB030F-B388-41B6-B281-39638000512E}"/>
              </a:ext>
            </a:extLst>
          </p:cNvPr>
          <p:cNvSpPr>
            <a:spLocks noGrp="1"/>
          </p:cNvSpPr>
          <p:nvPr>
            <p:ph type="sldNum" sz="quarter" idx="12"/>
          </p:nvPr>
        </p:nvSpPr>
        <p:spPr/>
        <p:txBody>
          <a:bodyPr/>
          <a:lstStyle>
            <a:lvl1pPr>
              <a:defRPr/>
            </a:lvl1pPr>
          </a:lstStyle>
          <a:p>
            <a:fld id="{C301A12A-C90F-4FE5-B754-F94D9F5EBA45}" type="slidenum">
              <a:rPr lang="en-US" altLang="zh-TW"/>
              <a:pPr/>
              <a:t>‹#›</a:t>
            </a:fld>
            <a:endParaRPr lang="en-US" altLang="zh-TW"/>
          </a:p>
        </p:txBody>
      </p:sp>
    </p:spTree>
    <p:extLst>
      <p:ext uri="{BB962C8B-B14F-4D97-AF65-F5344CB8AC3E}">
        <p14:creationId xmlns:p14="http://schemas.microsoft.com/office/powerpoint/2010/main" val="123152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2BC53B-AE86-4812-AFF3-F00C46B9F759}"/>
              </a:ext>
            </a:extLst>
          </p:cNvPr>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A321AB2-20E9-4178-94B5-CF7FE325242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14EC58F9-D772-4D71-B22C-6965BC369694}"/>
              </a:ext>
            </a:extLst>
          </p:cNvPr>
          <p:cNvSpPr>
            <a:spLocks noGrp="1"/>
          </p:cNvSpPr>
          <p:nvPr>
            <p:ph sz="half" idx="2"/>
          </p:nvPr>
        </p:nvSpPr>
        <p:spPr>
          <a:xfrm>
            <a:off x="630238" y="2505075"/>
            <a:ext cx="386873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ACAFADC4-3699-45A7-8AA2-B6EA64D40FC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C2DC58BB-4945-4A58-9935-A2D1E6C1BA60}"/>
              </a:ext>
            </a:extLst>
          </p:cNvPr>
          <p:cNvSpPr>
            <a:spLocks noGrp="1"/>
          </p:cNvSpPr>
          <p:nvPr>
            <p:ph sz="quarter" idx="4"/>
          </p:nvPr>
        </p:nvSpPr>
        <p:spPr>
          <a:xfrm>
            <a:off x="4629150" y="2505075"/>
            <a:ext cx="38877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9DA43216-8D75-47C7-BC50-692DE5371957}"/>
              </a:ext>
            </a:extLst>
          </p:cNvPr>
          <p:cNvSpPr>
            <a:spLocks noGrp="1"/>
          </p:cNvSpPr>
          <p:nvPr>
            <p:ph type="dt" sz="half" idx="10"/>
          </p:nvPr>
        </p:nvSpPr>
        <p:spPr/>
        <p:txBody>
          <a:bodyPr/>
          <a:lstStyle>
            <a:lvl1pPr>
              <a:defRPr/>
            </a:lvl1pPr>
          </a:lstStyle>
          <a:p>
            <a:endParaRPr lang="en-US" altLang="zh-TW"/>
          </a:p>
        </p:txBody>
      </p:sp>
      <p:sp>
        <p:nvSpPr>
          <p:cNvPr id="8" name="頁尾版面配置區 7">
            <a:extLst>
              <a:ext uri="{FF2B5EF4-FFF2-40B4-BE49-F238E27FC236}">
                <a16:creationId xmlns:a16="http://schemas.microsoft.com/office/drawing/2014/main" id="{4FD5B479-8C5E-4ED1-B795-269CA871C7DC}"/>
              </a:ext>
            </a:extLst>
          </p:cNvPr>
          <p:cNvSpPr>
            <a:spLocks noGrp="1"/>
          </p:cNvSpPr>
          <p:nvPr>
            <p:ph type="ftr" sz="quarter" idx="11"/>
          </p:nvPr>
        </p:nvSpPr>
        <p:spPr/>
        <p:txBody>
          <a:bodyPr/>
          <a:lstStyle>
            <a:lvl1pPr>
              <a:defRPr/>
            </a:lvl1pPr>
          </a:lstStyle>
          <a:p>
            <a:endParaRPr lang="en-US" altLang="zh-TW"/>
          </a:p>
        </p:txBody>
      </p:sp>
      <p:sp>
        <p:nvSpPr>
          <p:cNvPr id="9" name="投影片編號版面配置區 8">
            <a:extLst>
              <a:ext uri="{FF2B5EF4-FFF2-40B4-BE49-F238E27FC236}">
                <a16:creationId xmlns:a16="http://schemas.microsoft.com/office/drawing/2014/main" id="{DC51BC99-7A44-4DC9-9BB9-584C251A9F58}"/>
              </a:ext>
            </a:extLst>
          </p:cNvPr>
          <p:cNvSpPr>
            <a:spLocks noGrp="1"/>
          </p:cNvSpPr>
          <p:nvPr>
            <p:ph type="sldNum" sz="quarter" idx="12"/>
          </p:nvPr>
        </p:nvSpPr>
        <p:spPr/>
        <p:txBody>
          <a:bodyPr/>
          <a:lstStyle>
            <a:lvl1pPr>
              <a:defRPr/>
            </a:lvl1pPr>
          </a:lstStyle>
          <a:p>
            <a:fld id="{F743E6F3-42FB-4C39-8B0F-FD363FA69D89}" type="slidenum">
              <a:rPr lang="en-US" altLang="zh-TW"/>
              <a:pPr/>
              <a:t>‹#›</a:t>
            </a:fld>
            <a:endParaRPr lang="en-US" altLang="zh-TW"/>
          </a:p>
        </p:txBody>
      </p:sp>
    </p:spTree>
    <p:extLst>
      <p:ext uri="{BB962C8B-B14F-4D97-AF65-F5344CB8AC3E}">
        <p14:creationId xmlns:p14="http://schemas.microsoft.com/office/powerpoint/2010/main" val="187634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C85D7C-22AD-46C8-BFF2-9CAB32AC9CF5}"/>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5A7186CA-5FCF-4953-AEAF-7552308D64D4}"/>
              </a:ext>
            </a:extLst>
          </p:cNvPr>
          <p:cNvSpPr>
            <a:spLocks noGrp="1"/>
          </p:cNvSpPr>
          <p:nvPr>
            <p:ph type="dt" sz="half" idx="10"/>
          </p:nvPr>
        </p:nvSpPr>
        <p:spPr/>
        <p:txBody>
          <a:bodyPr/>
          <a:lstStyle>
            <a:lvl1pPr>
              <a:defRPr/>
            </a:lvl1pPr>
          </a:lstStyle>
          <a:p>
            <a:endParaRPr lang="en-US" altLang="zh-TW"/>
          </a:p>
        </p:txBody>
      </p:sp>
      <p:sp>
        <p:nvSpPr>
          <p:cNvPr id="4" name="頁尾版面配置區 3">
            <a:extLst>
              <a:ext uri="{FF2B5EF4-FFF2-40B4-BE49-F238E27FC236}">
                <a16:creationId xmlns:a16="http://schemas.microsoft.com/office/drawing/2014/main" id="{69E91613-9BDA-45FC-B47D-8F0220AE81FA}"/>
              </a:ext>
            </a:extLst>
          </p:cNvPr>
          <p:cNvSpPr>
            <a:spLocks noGrp="1"/>
          </p:cNvSpPr>
          <p:nvPr>
            <p:ph type="ftr" sz="quarter" idx="11"/>
          </p:nvPr>
        </p:nvSpPr>
        <p:spPr/>
        <p:txBody>
          <a:bodyPr/>
          <a:lstStyle>
            <a:lvl1pPr>
              <a:defRPr/>
            </a:lvl1pPr>
          </a:lstStyle>
          <a:p>
            <a:endParaRPr lang="en-US" altLang="zh-TW"/>
          </a:p>
        </p:txBody>
      </p:sp>
      <p:sp>
        <p:nvSpPr>
          <p:cNvPr id="5" name="投影片編號版面配置區 4">
            <a:extLst>
              <a:ext uri="{FF2B5EF4-FFF2-40B4-BE49-F238E27FC236}">
                <a16:creationId xmlns:a16="http://schemas.microsoft.com/office/drawing/2014/main" id="{908FC16E-B8FA-4923-A3FF-ADE5985A899B}"/>
              </a:ext>
            </a:extLst>
          </p:cNvPr>
          <p:cNvSpPr>
            <a:spLocks noGrp="1"/>
          </p:cNvSpPr>
          <p:nvPr>
            <p:ph type="sldNum" sz="quarter" idx="12"/>
          </p:nvPr>
        </p:nvSpPr>
        <p:spPr/>
        <p:txBody>
          <a:bodyPr/>
          <a:lstStyle>
            <a:lvl1pPr>
              <a:defRPr/>
            </a:lvl1pPr>
          </a:lstStyle>
          <a:p>
            <a:fld id="{837023EA-5C73-4EEB-98E1-A7C8EE26CD56}" type="slidenum">
              <a:rPr lang="en-US" altLang="zh-TW"/>
              <a:pPr/>
              <a:t>‹#›</a:t>
            </a:fld>
            <a:endParaRPr lang="en-US" altLang="zh-TW"/>
          </a:p>
        </p:txBody>
      </p:sp>
    </p:spTree>
    <p:extLst>
      <p:ext uri="{BB962C8B-B14F-4D97-AF65-F5344CB8AC3E}">
        <p14:creationId xmlns:p14="http://schemas.microsoft.com/office/powerpoint/2010/main" val="3959168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7CE91BA0-E364-47F6-9715-853BCD515FD9}"/>
              </a:ext>
            </a:extLst>
          </p:cNvPr>
          <p:cNvSpPr>
            <a:spLocks noGrp="1"/>
          </p:cNvSpPr>
          <p:nvPr>
            <p:ph type="dt" sz="half" idx="10"/>
          </p:nvPr>
        </p:nvSpPr>
        <p:spPr/>
        <p:txBody>
          <a:bodyPr/>
          <a:lstStyle>
            <a:lvl1pPr>
              <a:defRPr/>
            </a:lvl1pPr>
          </a:lstStyle>
          <a:p>
            <a:endParaRPr lang="en-US" altLang="zh-TW"/>
          </a:p>
        </p:txBody>
      </p:sp>
      <p:sp>
        <p:nvSpPr>
          <p:cNvPr id="3" name="頁尾版面配置區 2">
            <a:extLst>
              <a:ext uri="{FF2B5EF4-FFF2-40B4-BE49-F238E27FC236}">
                <a16:creationId xmlns:a16="http://schemas.microsoft.com/office/drawing/2014/main" id="{C2173490-872E-4523-A075-34B49703E362}"/>
              </a:ext>
            </a:extLst>
          </p:cNvPr>
          <p:cNvSpPr>
            <a:spLocks noGrp="1"/>
          </p:cNvSpPr>
          <p:nvPr>
            <p:ph type="ftr" sz="quarter" idx="11"/>
          </p:nvPr>
        </p:nvSpPr>
        <p:spPr/>
        <p:txBody>
          <a:bodyPr/>
          <a:lstStyle>
            <a:lvl1pPr>
              <a:defRPr/>
            </a:lvl1pPr>
          </a:lstStyle>
          <a:p>
            <a:endParaRPr lang="en-US" altLang="zh-TW"/>
          </a:p>
        </p:txBody>
      </p:sp>
      <p:sp>
        <p:nvSpPr>
          <p:cNvPr id="4" name="投影片編號版面配置區 3">
            <a:extLst>
              <a:ext uri="{FF2B5EF4-FFF2-40B4-BE49-F238E27FC236}">
                <a16:creationId xmlns:a16="http://schemas.microsoft.com/office/drawing/2014/main" id="{6984DB84-FF0C-4A3D-8ADA-3DB30E001D1C}"/>
              </a:ext>
            </a:extLst>
          </p:cNvPr>
          <p:cNvSpPr>
            <a:spLocks noGrp="1"/>
          </p:cNvSpPr>
          <p:nvPr>
            <p:ph type="sldNum" sz="quarter" idx="12"/>
          </p:nvPr>
        </p:nvSpPr>
        <p:spPr/>
        <p:txBody>
          <a:bodyPr/>
          <a:lstStyle>
            <a:lvl1pPr>
              <a:defRPr/>
            </a:lvl1pPr>
          </a:lstStyle>
          <a:p>
            <a:fld id="{60ECC066-A56B-4D73-9914-31B3594FA9D2}" type="slidenum">
              <a:rPr lang="en-US" altLang="zh-TW"/>
              <a:pPr/>
              <a:t>‹#›</a:t>
            </a:fld>
            <a:endParaRPr lang="en-US" altLang="zh-TW"/>
          </a:p>
        </p:txBody>
      </p:sp>
    </p:spTree>
    <p:extLst>
      <p:ext uri="{BB962C8B-B14F-4D97-AF65-F5344CB8AC3E}">
        <p14:creationId xmlns:p14="http://schemas.microsoft.com/office/powerpoint/2010/main" val="44988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6771D9-BB6B-4004-84DC-55A436FDC191}"/>
              </a:ext>
            </a:extLst>
          </p:cNvPr>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C0FD7412-0ED5-45F5-A844-F9A625ECF17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BAF3834B-70CD-4867-B360-B7B439F53EC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9359CF97-04D4-4DAE-9A67-2EB4F03DAF19}"/>
              </a:ext>
            </a:extLst>
          </p:cNvPr>
          <p:cNvSpPr>
            <a:spLocks noGrp="1"/>
          </p:cNvSpPr>
          <p:nvPr>
            <p:ph type="dt" sz="half" idx="10"/>
          </p:nvPr>
        </p:nvSpPr>
        <p:spPr/>
        <p:txBody>
          <a:bodyPr/>
          <a:lstStyle>
            <a:lvl1pPr>
              <a:defRPr/>
            </a:lvl1pPr>
          </a:lstStyle>
          <a:p>
            <a:endParaRPr lang="en-US" altLang="zh-TW"/>
          </a:p>
        </p:txBody>
      </p:sp>
      <p:sp>
        <p:nvSpPr>
          <p:cNvPr id="6" name="頁尾版面配置區 5">
            <a:extLst>
              <a:ext uri="{FF2B5EF4-FFF2-40B4-BE49-F238E27FC236}">
                <a16:creationId xmlns:a16="http://schemas.microsoft.com/office/drawing/2014/main" id="{EE08681A-17D7-42E4-AF6F-CD477C256929}"/>
              </a:ext>
            </a:extLst>
          </p:cNvPr>
          <p:cNvSpPr>
            <a:spLocks noGrp="1"/>
          </p:cNvSpPr>
          <p:nvPr>
            <p:ph type="ftr" sz="quarter" idx="11"/>
          </p:nvPr>
        </p:nvSpPr>
        <p:spPr/>
        <p:txBody>
          <a:bodyPr/>
          <a:lstStyle>
            <a:lvl1pPr>
              <a:defRPr/>
            </a:lvl1pPr>
          </a:lstStyle>
          <a:p>
            <a:endParaRPr lang="en-US" altLang="zh-TW"/>
          </a:p>
        </p:txBody>
      </p:sp>
      <p:sp>
        <p:nvSpPr>
          <p:cNvPr id="7" name="投影片編號版面配置區 6">
            <a:extLst>
              <a:ext uri="{FF2B5EF4-FFF2-40B4-BE49-F238E27FC236}">
                <a16:creationId xmlns:a16="http://schemas.microsoft.com/office/drawing/2014/main" id="{F5CEB39F-6EB1-49AE-B455-F54CAD972446}"/>
              </a:ext>
            </a:extLst>
          </p:cNvPr>
          <p:cNvSpPr>
            <a:spLocks noGrp="1"/>
          </p:cNvSpPr>
          <p:nvPr>
            <p:ph type="sldNum" sz="quarter" idx="12"/>
          </p:nvPr>
        </p:nvSpPr>
        <p:spPr/>
        <p:txBody>
          <a:bodyPr/>
          <a:lstStyle>
            <a:lvl1pPr>
              <a:defRPr/>
            </a:lvl1pPr>
          </a:lstStyle>
          <a:p>
            <a:fld id="{D93B0691-869B-4119-9BCE-AC7F78CC0FB3}" type="slidenum">
              <a:rPr lang="en-US" altLang="zh-TW"/>
              <a:pPr/>
              <a:t>‹#›</a:t>
            </a:fld>
            <a:endParaRPr lang="en-US" altLang="zh-TW"/>
          </a:p>
        </p:txBody>
      </p:sp>
    </p:spTree>
    <p:extLst>
      <p:ext uri="{BB962C8B-B14F-4D97-AF65-F5344CB8AC3E}">
        <p14:creationId xmlns:p14="http://schemas.microsoft.com/office/powerpoint/2010/main" val="290922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BB802F-9976-47A7-B52D-61A0931EA868}"/>
              </a:ext>
            </a:extLst>
          </p:cNvPr>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A9D34FE8-79A7-4E12-AB12-DC9E5EAB451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4D2FB22F-85CE-4DE1-B7BE-5D83576CE11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3D617483-CADC-4E99-908D-725693D4E4B8}"/>
              </a:ext>
            </a:extLst>
          </p:cNvPr>
          <p:cNvSpPr>
            <a:spLocks noGrp="1"/>
          </p:cNvSpPr>
          <p:nvPr>
            <p:ph type="dt" sz="half" idx="10"/>
          </p:nvPr>
        </p:nvSpPr>
        <p:spPr/>
        <p:txBody>
          <a:bodyPr/>
          <a:lstStyle>
            <a:lvl1pPr>
              <a:defRPr/>
            </a:lvl1pPr>
          </a:lstStyle>
          <a:p>
            <a:endParaRPr lang="en-US" altLang="zh-TW"/>
          </a:p>
        </p:txBody>
      </p:sp>
      <p:sp>
        <p:nvSpPr>
          <p:cNvPr id="6" name="頁尾版面配置區 5">
            <a:extLst>
              <a:ext uri="{FF2B5EF4-FFF2-40B4-BE49-F238E27FC236}">
                <a16:creationId xmlns:a16="http://schemas.microsoft.com/office/drawing/2014/main" id="{8984A7F8-2DE0-458B-A084-F6D61E09B643}"/>
              </a:ext>
            </a:extLst>
          </p:cNvPr>
          <p:cNvSpPr>
            <a:spLocks noGrp="1"/>
          </p:cNvSpPr>
          <p:nvPr>
            <p:ph type="ftr" sz="quarter" idx="11"/>
          </p:nvPr>
        </p:nvSpPr>
        <p:spPr/>
        <p:txBody>
          <a:bodyPr/>
          <a:lstStyle>
            <a:lvl1pPr>
              <a:defRPr/>
            </a:lvl1pPr>
          </a:lstStyle>
          <a:p>
            <a:endParaRPr lang="en-US" altLang="zh-TW"/>
          </a:p>
        </p:txBody>
      </p:sp>
      <p:sp>
        <p:nvSpPr>
          <p:cNvPr id="7" name="投影片編號版面配置區 6">
            <a:extLst>
              <a:ext uri="{FF2B5EF4-FFF2-40B4-BE49-F238E27FC236}">
                <a16:creationId xmlns:a16="http://schemas.microsoft.com/office/drawing/2014/main" id="{0047AA69-6EE1-4425-83A8-22AB6073D8B5}"/>
              </a:ext>
            </a:extLst>
          </p:cNvPr>
          <p:cNvSpPr>
            <a:spLocks noGrp="1"/>
          </p:cNvSpPr>
          <p:nvPr>
            <p:ph type="sldNum" sz="quarter" idx="12"/>
          </p:nvPr>
        </p:nvSpPr>
        <p:spPr/>
        <p:txBody>
          <a:bodyPr/>
          <a:lstStyle>
            <a:lvl1pPr>
              <a:defRPr/>
            </a:lvl1pPr>
          </a:lstStyle>
          <a:p>
            <a:fld id="{3D463D42-5CD3-4B34-AF7A-76D9A5D6BAD5}" type="slidenum">
              <a:rPr lang="en-US" altLang="zh-TW"/>
              <a:pPr/>
              <a:t>‹#›</a:t>
            </a:fld>
            <a:endParaRPr lang="en-US" altLang="zh-TW"/>
          </a:p>
        </p:txBody>
      </p:sp>
    </p:spTree>
    <p:extLst>
      <p:ext uri="{BB962C8B-B14F-4D97-AF65-F5344CB8AC3E}">
        <p14:creationId xmlns:p14="http://schemas.microsoft.com/office/powerpoint/2010/main" val="33398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005-簡報-01-ctn">
            <a:extLst>
              <a:ext uri="{FF2B5EF4-FFF2-40B4-BE49-F238E27FC236}">
                <a16:creationId xmlns:a16="http://schemas.microsoft.com/office/drawing/2014/main" id="{3D67153F-EDD3-49C3-9BD8-270EE6B64C6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a:extLst>
              <a:ext uri="{FF2B5EF4-FFF2-40B4-BE49-F238E27FC236}">
                <a16:creationId xmlns:a16="http://schemas.microsoft.com/office/drawing/2014/main" id="{3C9DD05B-4535-4CC6-84BF-2A8C61B1922F}"/>
              </a:ext>
            </a:extLst>
          </p:cNvPr>
          <p:cNvSpPr>
            <a:spLocks noGrp="1" noChangeArrowheads="1"/>
          </p:cNvSpPr>
          <p:nvPr>
            <p:ph type="title"/>
          </p:nvPr>
        </p:nvSpPr>
        <p:spPr bwMode="auto">
          <a:xfrm>
            <a:off x="971550" y="57150"/>
            <a:ext cx="6985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D526A12C-B4B2-4CC0-8DD7-F634D0878974}"/>
              </a:ext>
            </a:extLst>
          </p:cNvPr>
          <p:cNvSpPr>
            <a:spLocks noGrp="1" noChangeArrowheads="1"/>
          </p:cNvSpPr>
          <p:nvPr>
            <p:ph type="body" idx="1"/>
          </p:nvPr>
        </p:nvSpPr>
        <p:spPr bwMode="auto">
          <a:xfrm>
            <a:off x="457200" y="981075"/>
            <a:ext cx="82296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22F86616-CF0E-43F0-9729-ADF416A75A7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TW"/>
          </a:p>
        </p:txBody>
      </p:sp>
      <p:sp>
        <p:nvSpPr>
          <p:cNvPr id="1029" name="Rectangle 5">
            <a:extLst>
              <a:ext uri="{FF2B5EF4-FFF2-40B4-BE49-F238E27FC236}">
                <a16:creationId xmlns:a16="http://schemas.microsoft.com/office/drawing/2014/main" id="{FB7B8B49-7E9E-4A3C-A7FC-DBF16FA63B1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TW"/>
          </a:p>
        </p:txBody>
      </p:sp>
      <p:sp>
        <p:nvSpPr>
          <p:cNvPr id="1030" name="Rectangle 6">
            <a:extLst>
              <a:ext uri="{FF2B5EF4-FFF2-40B4-BE49-F238E27FC236}">
                <a16:creationId xmlns:a16="http://schemas.microsoft.com/office/drawing/2014/main" id="{8D622A07-FA40-44E7-8F4C-8D5E463B4862}"/>
              </a:ext>
            </a:extLst>
          </p:cNvPr>
          <p:cNvSpPr>
            <a:spLocks noGrp="1" noChangeArrowheads="1"/>
          </p:cNvSpPr>
          <p:nvPr>
            <p:ph type="sldNum" sz="quarter" idx="4"/>
          </p:nvPr>
        </p:nvSpPr>
        <p:spPr bwMode="auto">
          <a:xfrm>
            <a:off x="6831013"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E61207F-4708-41D9-AD8F-030546C3AB62}"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標楷體" panose="03000509000000000000" pitchFamily="65" charset="-120"/>
          <a:cs typeface="新細明體" panose="02020500000000000000" pitchFamily="18" charset="-120"/>
        </a:defRPr>
      </a:lvl2pPr>
      <a:lvl3pPr algn="ctr" rtl="0" fontAlgn="base">
        <a:spcBef>
          <a:spcPct val="0"/>
        </a:spcBef>
        <a:spcAft>
          <a:spcPct val="0"/>
        </a:spcAft>
        <a:defRPr kumimoji="1" sz="4400">
          <a:solidFill>
            <a:schemeClr val="tx2"/>
          </a:solidFill>
          <a:latin typeface="Arial" panose="020B0604020202020204" pitchFamily="34" charset="0"/>
          <a:ea typeface="標楷體" panose="03000509000000000000" pitchFamily="65" charset="-120"/>
          <a:cs typeface="新細明體" panose="02020500000000000000" pitchFamily="18" charset="-120"/>
        </a:defRPr>
      </a:lvl3pPr>
      <a:lvl4pPr algn="ctr" rtl="0" fontAlgn="base">
        <a:spcBef>
          <a:spcPct val="0"/>
        </a:spcBef>
        <a:spcAft>
          <a:spcPct val="0"/>
        </a:spcAft>
        <a:defRPr kumimoji="1" sz="4400">
          <a:solidFill>
            <a:schemeClr val="tx2"/>
          </a:solidFill>
          <a:latin typeface="Arial" panose="020B0604020202020204" pitchFamily="34" charset="0"/>
          <a:ea typeface="標楷體" panose="03000509000000000000" pitchFamily="65" charset="-120"/>
          <a:cs typeface="新細明體" panose="02020500000000000000" pitchFamily="18" charset="-120"/>
        </a:defRPr>
      </a:lvl4pPr>
      <a:lvl5pPr algn="ctr" rtl="0" fontAlgn="base">
        <a:spcBef>
          <a:spcPct val="0"/>
        </a:spcBef>
        <a:spcAft>
          <a:spcPct val="0"/>
        </a:spcAft>
        <a:defRPr kumimoji="1" sz="4400">
          <a:solidFill>
            <a:schemeClr val="tx2"/>
          </a:solidFill>
          <a:latin typeface="Arial" panose="020B0604020202020204" pitchFamily="34" charset="0"/>
          <a:ea typeface="標楷體" panose="03000509000000000000" pitchFamily="65" charset="-120"/>
          <a:cs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標楷體" panose="03000509000000000000" pitchFamily="65" charset="-120"/>
          <a:cs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標楷體" panose="03000509000000000000" pitchFamily="65" charset="-120"/>
          <a:cs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標楷體" panose="03000509000000000000" pitchFamily="65" charset="-120"/>
          <a:cs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標楷體" panose="03000509000000000000" pitchFamily="65" charset="-120"/>
          <a:cs typeface="新細明體" panose="02020500000000000000" pitchFamily="18" charset="-120"/>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01D7C6D-71F9-47EA-AA76-528326C54C8F}"/>
              </a:ext>
            </a:extLst>
          </p:cNvPr>
          <p:cNvSpPr>
            <a:spLocks noGrp="1" noChangeArrowheads="1"/>
          </p:cNvSpPr>
          <p:nvPr>
            <p:ph type="ctrTitle"/>
          </p:nvPr>
        </p:nvSpPr>
        <p:spPr/>
        <p:txBody>
          <a:bodyPr/>
          <a:lstStyle/>
          <a:p>
            <a:r>
              <a:rPr lang="zh-TW" altLang="en-US" dirty="0"/>
              <a:t>畢業生還款宣導暨交換生出國對保注意事項</a:t>
            </a:r>
            <a:endParaRPr lang="zh-TW" altLang="zh-TW" dirty="0"/>
          </a:p>
        </p:txBody>
      </p:sp>
      <p:sp>
        <p:nvSpPr>
          <p:cNvPr id="2051" name="Rectangle 3">
            <a:extLst>
              <a:ext uri="{FF2B5EF4-FFF2-40B4-BE49-F238E27FC236}">
                <a16:creationId xmlns:a16="http://schemas.microsoft.com/office/drawing/2014/main" id="{BEA279D6-FA36-4FF8-8800-FB70A3DB55F6}"/>
              </a:ext>
            </a:extLst>
          </p:cNvPr>
          <p:cNvSpPr>
            <a:spLocks noGrp="1" noChangeArrowheads="1"/>
          </p:cNvSpPr>
          <p:nvPr>
            <p:ph type="subTitle" idx="1"/>
          </p:nvPr>
        </p:nvSpPr>
        <p:spPr>
          <a:xfrm>
            <a:off x="5076056" y="5856801"/>
            <a:ext cx="4464496" cy="1008112"/>
          </a:xfrm>
        </p:spPr>
        <p:txBody>
          <a:bodyPr/>
          <a:lstStyle/>
          <a:p>
            <a:pPr algn="l"/>
            <a:r>
              <a:rPr lang="zh-TW" altLang="en-US" sz="2500" dirty="0"/>
              <a:t>主辦：淡江大學生活輔導組</a:t>
            </a:r>
            <a:endParaRPr lang="en-US" altLang="zh-TW" sz="2500" dirty="0"/>
          </a:p>
          <a:p>
            <a:pPr algn="l"/>
            <a:r>
              <a:rPr lang="zh-TW" altLang="en-US" sz="2500" dirty="0"/>
              <a:t>協辦：臺灣銀行淡水分行</a:t>
            </a:r>
            <a:endParaRPr lang="zh-TW" altLang="zh-TW" sz="2500" dirty="0"/>
          </a:p>
        </p:txBody>
      </p:sp>
      <p:pic>
        <p:nvPicPr>
          <p:cNvPr id="7" name="圖片 6">
            <a:extLst>
              <a:ext uri="{FF2B5EF4-FFF2-40B4-BE49-F238E27FC236}">
                <a16:creationId xmlns:a16="http://schemas.microsoft.com/office/drawing/2014/main" id="{7790D22D-AE15-441C-A20F-73619D885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5" y="5733256"/>
            <a:ext cx="1008112" cy="10081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02EE10-85C5-EE6E-307F-CE703E6BF5BC}"/>
              </a:ext>
            </a:extLst>
          </p:cNvPr>
          <p:cNvSpPr>
            <a:spLocks noGrp="1"/>
          </p:cNvSpPr>
          <p:nvPr>
            <p:ph type="title"/>
          </p:nvPr>
        </p:nvSpPr>
        <p:spPr/>
        <p:txBody>
          <a:bodyPr/>
          <a:lstStyle/>
          <a:p>
            <a:r>
              <a:rPr lang="zh-TW" altLang="en-US" dirty="0"/>
              <a:t>讀卡機</a:t>
            </a:r>
          </a:p>
        </p:txBody>
      </p:sp>
      <p:sp>
        <p:nvSpPr>
          <p:cNvPr id="3" name="內容版面配置區 2">
            <a:extLst>
              <a:ext uri="{FF2B5EF4-FFF2-40B4-BE49-F238E27FC236}">
                <a16:creationId xmlns:a16="http://schemas.microsoft.com/office/drawing/2014/main" id="{1CA3CAD7-63CD-92D4-8464-8E5C43686476}"/>
              </a:ext>
            </a:extLst>
          </p:cNvPr>
          <p:cNvSpPr>
            <a:spLocks noGrp="1"/>
          </p:cNvSpPr>
          <p:nvPr>
            <p:ph idx="1"/>
          </p:nvPr>
        </p:nvSpPr>
        <p:spPr>
          <a:xfrm>
            <a:off x="457200" y="1340768"/>
            <a:ext cx="8229600" cy="4825082"/>
          </a:xfrm>
        </p:spPr>
        <p:txBody>
          <a:bodyPr/>
          <a:lstStyle/>
          <a:p>
            <a:pPr algn="just"/>
            <a:r>
              <a:rPr lang="zh-TW" altLang="en-US" sz="4000" dirty="0"/>
              <a:t>學生本人需有在臺灣銀行開立的帳戶</a:t>
            </a:r>
            <a:r>
              <a:rPr lang="en-US" altLang="zh-TW" sz="4000" dirty="0"/>
              <a:t>(</a:t>
            </a:r>
            <a:r>
              <a:rPr lang="zh-TW" altLang="en-US" sz="4000" dirty="0"/>
              <a:t>實體、數位</a:t>
            </a:r>
            <a:r>
              <a:rPr lang="en-US" altLang="zh-TW" sz="4000" dirty="0"/>
              <a:t>)</a:t>
            </a:r>
            <a:r>
              <a:rPr lang="zh-TW" altLang="en-US" sz="4000" dirty="0"/>
              <a:t>。</a:t>
            </a:r>
            <a:endParaRPr lang="en-US" altLang="zh-TW" sz="4000" dirty="0"/>
          </a:p>
          <a:p>
            <a:pPr algn="just"/>
            <a:r>
              <a:rPr lang="zh-TW" altLang="en-US" sz="4000" dirty="0"/>
              <a:t>可在國外使用臺灣銀行金融卡片搭配讀卡機在電腦操作線上申貸認證。</a:t>
            </a:r>
          </a:p>
        </p:txBody>
      </p:sp>
      <p:pic>
        <p:nvPicPr>
          <p:cNvPr id="5" name="圖片 4">
            <a:extLst>
              <a:ext uri="{FF2B5EF4-FFF2-40B4-BE49-F238E27FC236}">
                <a16:creationId xmlns:a16="http://schemas.microsoft.com/office/drawing/2014/main" id="{BAC0D863-119D-46A4-B66C-87898015287A}"/>
              </a:ext>
            </a:extLst>
          </p:cNvPr>
          <p:cNvPicPr>
            <a:picLocks noChangeAspect="1"/>
          </p:cNvPicPr>
          <p:nvPr/>
        </p:nvPicPr>
        <p:blipFill>
          <a:blip r:embed="rId2"/>
          <a:stretch>
            <a:fillRect/>
          </a:stretch>
        </p:blipFill>
        <p:spPr>
          <a:xfrm>
            <a:off x="5796136" y="4077717"/>
            <a:ext cx="2592288" cy="2592288"/>
          </a:xfrm>
          <a:prstGeom prst="rect">
            <a:avLst/>
          </a:prstGeom>
        </p:spPr>
      </p:pic>
    </p:spTree>
    <p:extLst>
      <p:ext uri="{BB962C8B-B14F-4D97-AF65-F5344CB8AC3E}">
        <p14:creationId xmlns:p14="http://schemas.microsoft.com/office/powerpoint/2010/main" val="1498462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649A2A-62F0-498E-8363-6C11DCD526B5}"/>
              </a:ext>
            </a:extLst>
          </p:cNvPr>
          <p:cNvSpPr>
            <a:spLocks noGrp="1"/>
          </p:cNvSpPr>
          <p:nvPr>
            <p:ph type="title"/>
          </p:nvPr>
        </p:nvSpPr>
        <p:spPr>
          <a:xfrm>
            <a:off x="971600" y="46299"/>
            <a:ext cx="6985000" cy="779463"/>
          </a:xfrm>
        </p:spPr>
        <p:txBody>
          <a:bodyPr/>
          <a:lstStyle/>
          <a:p>
            <a:r>
              <a:rPr lang="zh-TW" altLang="en-US" sz="4000" dirty="0"/>
              <a:t>畢業還款</a:t>
            </a:r>
          </a:p>
        </p:txBody>
      </p:sp>
      <p:sp>
        <p:nvSpPr>
          <p:cNvPr id="4" name="內容版面配置區 2">
            <a:extLst>
              <a:ext uri="{FF2B5EF4-FFF2-40B4-BE49-F238E27FC236}">
                <a16:creationId xmlns:a16="http://schemas.microsoft.com/office/drawing/2014/main" id="{9DC8168B-279C-4484-A5B4-31C1C5417655}"/>
              </a:ext>
            </a:extLst>
          </p:cNvPr>
          <p:cNvSpPr txBox="1">
            <a:spLocks/>
          </p:cNvSpPr>
          <p:nvPr/>
        </p:nvSpPr>
        <p:spPr bwMode="auto">
          <a:xfrm>
            <a:off x="179512" y="1484784"/>
            <a:ext cx="5410944" cy="38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a:t>期數</a:t>
            </a:r>
            <a:endParaRPr lang="en-US" altLang="zh-TW" sz="4000" dirty="0"/>
          </a:p>
          <a:p>
            <a:r>
              <a:rPr lang="zh-TW" altLang="en-US" sz="4000" dirty="0"/>
              <a:t>還款方式</a:t>
            </a:r>
            <a:endParaRPr lang="en-US" altLang="zh-TW" sz="4000" dirty="0"/>
          </a:p>
          <a:p>
            <a:r>
              <a:rPr lang="zh-TW" altLang="en-US" sz="4000" dirty="0"/>
              <a:t>延期還款</a:t>
            </a:r>
            <a:endParaRPr lang="en-US" altLang="zh-TW" sz="4000" dirty="0"/>
          </a:p>
          <a:p>
            <a:endParaRPr lang="zh-TW" altLang="en-US" sz="4000" dirty="0"/>
          </a:p>
        </p:txBody>
      </p:sp>
    </p:spTree>
    <p:extLst>
      <p:ext uri="{BB962C8B-B14F-4D97-AF65-F5344CB8AC3E}">
        <p14:creationId xmlns:p14="http://schemas.microsoft.com/office/powerpoint/2010/main" val="4264618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0492D1-E6A8-2A09-F71E-9F53DA15AFB5}"/>
              </a:ext>
            </a:extLst>
          </p:cNvPr>
          <p:cNvSpPr>
            <a:spLocks noGrp="1"/>
          </p:cNvSpPr>
          <p:nvPr>
            <p:ph type="title"/>
          </p:nvPr>
        </p:nvSpPr>
        <p:spPr/>
        <p:txBody>
          <a:bodyPr/>
          <a:lstStyle/>
          <a:p>
            <a:r>
              <a:rPr lang="zh-TW" altLang="en-US" dirty="0"/>
              <a:t>期數</a:t>
            </a:r>
          </a:p>
        </p:txBody>
      </p:sp>
      <p:sp>
        <p:nvSpPr>
          <p:cNvPr id="3" name="內容版面配置區 2">
            <a:extLst>
              <a:ext uri="{FF2B5EF4-FFF2-40B4-BE49-F238E27FC236}">
                <a16:creationId xmlns:a16="http://schemas.microsoft.com/office/drawing/2014/main" id="{3395AAA9-B0A5-D2DB-8721-1B7B6F866D12}"/>
              </a:ext>
            </a:extLst>
          </p:cNvPr>
          <p:cNvSpPr>
            <a:spLocks noGrp="1"/>
          </p:cNvSpPr>
          <p:nvPr>
            <p:ph idx="1"/>
          </p:nvPr>
        </p:nvSpPr>
        <p:spPr>
          <a:xfrm>
            <a:off x="457200" y="1196752"/>
            <a:ext cx="8229600" cy="5256584"/>
          </a:xfrm>
        </p:spPr>
        <p:txBody>
          <a:bodyPr/>
          <a:lstStyle/>
          <a:p>
            <a:pPr algn="just"/>
            <a:r>
              <a:rPr lang="zh-TW" altLang="en-US" sz="4000" dirty="0"/>
              <a:t>借款一學期以一年攤還</a:t>
            </a:r>
            <a:r>
              <a:rPr lang="en-US" altLang="zh-TW" sz="4000" dirty="0"/>
              <a:t>(12</a:t>
            </a:r>
            <a:r>
              <a:rPr lang="zh-TW" altLang="en-US" sz="4000" dirty="0"/>
              <a:t>個月</a:t>
            </a:r>
            <a:r>
              <a:rPr lang="en-US" altLang="zh-TW" sz="4000" dirty="0"/>
              <a:t>)</a:t>
            </a:r>
          </a:p>
          <a:p>
            <a:pPr algn="just"/>
            <a:endParaRPr lang="en-US" altLang="zh-TW" sz="4000" dirty="0"/>
          </a:p>
          <a:p>
            <a:pPr algn="just"/>
            <a:r>
              <a:rPr lang="zh-TW" altLang="en-US" sz="4000" dirty="0"/>
              <a:t>在臺灣銀行不同承貸分行借學貸，系統會自動加總。</a:t>
            </a:r>
            <a:endParaRPr lang="en-US" altLang="zh-TW" sz="4000" dirty="0"/>
          </a:p>
          <a:p>
            <a:pPr algn="just"/>
            <a:endParaRPr lang="en-US" altLang="zh-TW" sz="4000" dirty="0"/>
          </a:p>
          <a:p>
            <a:pPr algn="just"/>
            <a:r>
              <a:rPr lang="zh-TW" altLang="en-US" sz="3400" dirty="0">
                <a:solidFill>
                  <a:srgbClr val="0070C0"/>
                </a:solidFill>
              </a:rPr>
              <a:t>例：大學在淡水分行借了個</a:t>
            </a:r>
            <a:r>
              <a:rPr lang="en-US" altLang="zh-TW" sz="3400" dirty="0">
                <a:solidFill>
                  <a:srgbClr val="0070C0"/>
                </a:solidFill>
              </a:rPr>
              <a:t>8</a:t>
            </a:r>
            <a:r>
              <a:rPr lang="zh-TW" altLang="en-US" sz="3400" dirty="0">
                <a:solidFill>
                  <a:srgbClr val="0070C0"/>
                </a:solidFill>
              </a:rPr>
              <a:t>學期，研究所在臺南分行借了</a:t>
            </a:r>
            <a:r>
              <a:rPr lang="en-US" altLang="zh-TW" sz="3400" dirty="0">
                <a:solidFill>
                  <a:srgbClr val="0070C0"/>
                </a:solidFill>
              </a:rPr>
              <a:t>4</a:t>
            </a:r>
            <a:r>
              <a:rPr lang="zh-TW" altLang="en-US" sz="3400" dirty="0">
                <a:solidFill>
                  <a:srgbClr val="0070C0"/>
                </a:solidFill>
              </a:rPr>
              <a:t>個學期，還款期年限會變成</a:t>
            </a:r>
            <a:r>
              <a:rPr lang="en-US" altLang="zh-TW" sz="3400" dirty="0">
                <a:solidFill>
                  <a:srgbClr val="0070C0"/>
                </a:solidFill>
              </a:rPr>
              <a:t>8+4=12</a:t>
            </a:r>
            <a:r>
              <a:rPr lang="zh-TW" altLang="en-US" sz="3400" dirty="0">
                <a:solidFill>
                  <a:srgbClr val="0070C0"/>
                </a:solidFill>
              </a:rPr>
              <a:t>年</a:t>
            </a:r>
            <a:r>
              <a:rPr lang="en-US" altLang="zh-TW" sz="3400" dirty="0">
                <a:solidFill>
                  <a:srgbClr val="0070C0"/>
                </a:solidFill>
              </a:rPr>
              <a:t>(144</a:t>
            </a:r>
            <a:r>
              <a:rPr lang="zh-TW" altLang="en-US" sz="3400" dirty="0">
                <a:solidFill>
                  <a:srgbClr val="0070C0"/>
                </a:solidFill>
              </a:rPr>
              <a:t>期</a:t>
            </a:r>
            <a:r>
              <a:rPr lang="en-US" altLang="zh-TW" sz="3400" dirty="0">
                <a:solidFill>
                  <a:srgbClr val="0070C0"/>
                </a:solidFill>
              </a:rPr>
              <a:t>)</a:t>
            </a:r>
            <a:endParaRPr lang="zh-TW" altLang="en-US" sz="3400" dirty="0">
              <a:solidFill>
                <a:srgbClr val="0070C0"/>
              </a:solidFill>
            </a:endParaRPr>
          </a:p>
        </p:txBody>
      </p:sp>
    </p:spTree>
    <p:extLst>
      <p:ext uri="{BB962C8B-B14F-4D97-AF65-F5344CB8AC3E}">
        <p14:creationId xmlns:p14="http://schemas.microsoft.com/office/powerpoint/2010/main" val="1377719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EB4367-41B2-2A4A-B7A9-AC30ADB005D3}"/>
              </a:ext>
            </a:extLst>
          </p:cNvPr>
          <p:cNvSpPr>
            <a:spLocks noGrp="1"/>
          </p:cNvSpPr>
          <p:nvPr>
            <p:ph type="title"/>
          </p:nvPr>
        </p:nvSpPr>
        <p:spPr/>
        <p:txBody>
          <a:bodyPr/>
          <a:lstStyle/>
          <a:p>
            <a:r>
              <a:rPr lang="zh-TW" altLang="en-US" dirty="0"/>
              <a:t>還款</a:t>
            </a:r>
          </a:p>
        </p:txBody>
      </p:sp>
      <p:sp>
        <p:nvSpPr>
          <p:cNvPr id="3" name="內容版面配置區 2">
            <a:extLst>
              <a:ext uri="{FF2B5EF4-FFF2-40B4-BE49-F238E27FC236}">
                <a16:creationId xmlns:a16="http://schemas.microsoft.com/office/drawing/2014/main" id="{D3A855C9-4B3D-6E0A-3FCC-72D66203E1C4}"/>
              </a:ext>
            </a:extLst>
          </p:cNvPr>
          <p:cNvSpPr>
            <a:spLocks noGrp="1"/>
          </p:cNvSpPr>
          <p:nvPr>
            <p:ph idx="1"/>
          </p:nvPr>
        </p:nvSpPr>
        <p:spPr>
          <a:xfrm>
            <a:off x="457200" y="1196752"/>
            <a:ext cx="8229600" cy="4969098"/>
          </a:xfrm>
        </p:spPr>
        <p:txBody>
          <a:bodyPr/>
          <a:lstStyle/>
          <a:p>
            <a:r>
              <a:rPr lang="zh-TW" altLang="en-US" sz="3600" dirty="0"/>
              <a:t>畢業後基本資料有更改記得要主動與銀行聯絡。</a:t>
            </a:r>
            <a:endParaRPr lang="en-US" altLang="zh-TW" sz="3600" dirty="0"/>
          </a:p>
          <a:p>
            <a:r>
              <a:rPr lang="zh-TW" altLang="en-US" sz="3600" dirty="0"/>
              <a:t>將還款的前三個月會寄出紙本的通知書。</a:t>
            </a:r>
            <a:endParaRPr lang="en-US" altLang="zh-TW" sz="3600" dirty="0"/>
          </a:p>
          <a:p>
            <a:r>
              <a:rPr lang="zh-TW" altLang="en-US" sz="3600" dirty="0"/>
              <a:t>就學貸款是沒有紙本帳單的。</a:t>
            </a:r>
            <a:endParaRPr lang="en-US" altLang="zh-TW" sz="3600" dirty="0"/>
          </a:p>
          <a:p>
            <a:endParaRPr lang="en-US" altLang="zh-TW" sz="3600" dirty="0"/>
          </a:p>
          <a:p>
            <a:r>
              <a:rPr lang="zh-TW" altLang="en-US" sz="3600" dirty="0"/>
              <a:t>學貸的利率是浮動的，是依照郵政利率調整。</a:t>
            </a:r>
          </a:p>
        </p:txBody>
      </p:sp>
    </p:spTree>
    <p:extLst>
      <p:ext uri="{BB962C8B-B14F-4D97-AF65-F5344CB8AC3E}">
        <p14:creationId xmlns:p14="http://schemas.microsoft.com/office/powerpoint/2010/main" val="1996825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E832E1-B4D9-77B7-CF7F-165D3E136E44}"/>
              </a:ext>
            </a:extLst>
          </p:cNvPr>
          <p:cNvSpPr>
            <a:spLocks noGrp="1"/>
          </p:cNvSpPr>
          <p:nvPr>
            <p:ph type="title"/>
          </p:nvPr>
        </p:nvSpPr>
        <p:spPr/>
        <p:txBody>
          <a:bodyPr/>
          <a:lstStyle/>
          <a:p>
            <a:r>
              <a:rPr lang="zh-TW" altLang="en-US" dirty="0"/>
              <a:t>還款方式</a:t>
            </a:r>
          </a:p>
        </p:txBody>
      </p:sp>
      <p:sp>
        <p:nvSpPr>
          <p:cNvPr id="3" name="內容版面配置區 2">
            <a:extLst>
              <a:ext uri="{FF2B5EF4-FFF2-40B4-BE49-F238E27FC236}">
                <a16:creationId xmlns:a16="http://schemas.microsoft.com/office/drawing/2014/main" id="{8A3A50BB-880B-4B9C-4BB0-D1835CE39413}"/>
              </a:ext>
            </a:extLst>
          </p:cNvPr>
          <p:cNvSpPr>
            <a:spLocks noGrp="1"/>
          </p:cNvSpPr>
          <p:nvPr>
            <p:ph idx="1"/>
          </p:nvPr>
        </p:nvSpPr>
        <p:spPr>
          <a:xfrm>
            <a:off x="457200" y="1268760"/>
            <a:ext cx="8229600" cy="4897090"/>
          </a:xfrm>
        </p:spPr>
        <p:txBody>
          <a:bodyPr/>
          <a:lstStyle/>
          <a:p>
            <a:r>
              <a:rPr lang="zh-TW" altLang="en-US" sz="4000" dirty="0"/>
              <a:t>電子帳單</a:t>
            </a:r>
            <a:endParaRPr lang="en-US" altLang="zh-TW" sz="4000" dirty="0"/>
          </a:p>
          <a:p>
            <a:r>
              <a:rPr lang="zh-TW" altLang="en-US" sz="4000" dirty="0"/>
              <a:t>臨櫃</a:t>
            </a:r>
            <a:endParaRPr lang="en-US" altLang="zh-TW" sz="4000" dirty="0"/>
          </a:p>
          <a:p>
            <a:r>
              <a:rPr lang="zh-TW" altLang="en-US" sz="4000" dirty="0"/>
              <a:t>網路銀行</a:t>
            </a:r>
            <a:r>
              <a:rPr lang="en-US" altLang="zh-TW" sz="4000" dirty="0"/>
              <a:t>(</a:t>
            </a:r>
            <a:r>
              <a:rPr lang="zh-TW" altLang="en-US" sz="4000" dirty="0"/>
              <a:t>有臺銀帳戶</a:t>
            </a:r>
            <a:r>
              <a:rPr lang="en-US" altLang="zh-TW" sz="4000" dirty="0"/>
              <a:t>)</a:t>
            </a:r>
          </a:p>
          <a:p>
            <a:r>
              <a:rPr lang="zh-TW" altLang="en-US" sz="4000" dirty="0"/>
              <a:t>授權自動扣款</a:t>
            </a:r>
            <a:r>
              <a:rPr lang="en-US" altLang="zh-TW" sz="4000" dirty="0"/>
              <a:t>(</a:t>
            </a:r>
            <a:r>
              <a:rPr lang="zh-TW" altLang="en-US" sz="4000" dirty="0"/>
              <a:t>有臺銀帳戶</a:t>
            </a:r>
            <a:r>
              <a:rPr lang="en-US" altLang="zh-TW" sz="4000" dirty="0"/>
              <a:t>)</a:t>
            </a:r>
          </a:p>
          <a:p>
            <a:r>
              <a:rPr lang="zh-TW" altLang="en-US" sz="4000" dirty="0"/>
              <a:t>網路</a:t>
            </a:r>
            <a:r>
              <a:rPr lang="en-US" altLang="zh-TW" sz="4000" dirty="0"/>
              <a:t>ATM(</a:t>
            </a:r>
            <a:r>
              <a:rPr lang="zh-TW" altLang="en-US" sz="4000" dirty="0"/>
              <a:t>搭配讀卡機使用</a:t>
            </a:r>
            <a:r>
              <a:rPr lang="en-US" altLang="zh-TW" sz="4000" dirty="0"/>
              <a:t>)</a:t>
            </a:r>
          </a:p>
          <a:p>
            <a:r>
              <a:rPr lang="zh-TW" altLang="en-US" sz="4000" dirty="0"/>
              <a:t>匯款</a:t>
            </a:r>
          </a:p>
        </p:txBody>
      </p:sp>
    </p:spTree>
    <p:extLst>
      <p:ext uri="{BB962C8B-B14F-4D97-AF65-F5344CB8AC3E}">
        <p14:creationId xmlns:p14="http://schemas.microsoft.com/office/powerpoint/2010/main" val="35530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B3FB9F-DF85-B340-CCC9-002EC3EA24A9}"/>
              </a:ext>
            </a:extLst>
          </p:cNvPr>
          <p:cNvSpPr>
            <a:spLocks noGrp="1"/>
          </p:cNvSpPr>
          <p:nvPr>
            <p:ph type="title"/>
          </p:nvPr>
        </p:nvSpPr>
        <p:spPr/>
        <p:txBody>
          <a:bodyPr/>
          <a:lstStyle/>
          <a:p>
            <a:r>
              <a:rPr lang="zh-TW" altLang="en-US" dirty="0"/>
              <a:t>電子帳單</a:t>
            </a:r>
          </a:p>
        </p:txBody>
      </p:sp>
      <p:sp>
        <p:nvSpPr>
          <p:cNvPr id="3" name="內容版面配置區 2">
            <a:extLst>
              <a:ext uri="{FF2B5EF4-FFF2-40B4-BE49-F238E27FC236}">
                <a16:creationId xmlns:a16="http://schemas.microsoft.com/office/drawing/2014/main" id="{F842B492-47F5-749D-D7FD-E16679C5E664}"/>
              </a:ext>
            </a:extLst>
          </p:cNvPr>
          <p:cNvSpPr>
            <a:spLocks noGrp="1"/>
          </p:cNvSpPr>
          <p:nvPr>
            <p:ph idx="1"/>
          </p:nvPr>
        </p:nvSpPr>
        <p:spPr>
          <a:xfrm>
            <a:off x="457200" y="1556792"/>
            <a:ext cx="8229600" cy="4609058"/>
          </a:xfrm>
        </p:spPr>
        <p:txBody>
          <a:bodyPr/>
          <a:lstStyle/>
          <a:p>
            <a:r>
              <a:rPr lang="zh-TW" altLang="en-US" sz="4000" dirty="0"/>
              <a:t>收到紙本通知書時，上面會有計收利息日、應還款日，可以對應應還款日，記住自己的帳單產生日。</a:t>
            </a:r>
            <a:endParaRPr lang="en-US" altLang="zh-TW" sz="4000" dirty="0"/>
          </a:p>
        </p:txBody>
      </p:sp>
    </p:spTree>
    <p:extLst>
      <p:ext uri="{BB962C8B-B14F-4D97-AF65-F5344CB8AC3E}">
        <p14:creationId xmlns:p14="http://schemas.microsoft.com/office/powerpoint/2010/main" val="247173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F670D1-0741-BC9B-2CBE-B12852B6A866}"/>
              </a:ext>
            </a:extLst>
          </p:cNvPr>
          <p:cNvSpPr>
            <a:spLocks noGrp="1"/>
          </p:cNvSpPr>
          <p:nvPr>
            <p:ph type="title"/>
          </p:nvPr>
        </p:nvSpPr>
        <p:spPr/>
        <p:txBody>
          <a:bodyPr/>
          <a:lstStyle/>
          <a:p>
            <a:r>
              <a:rPr lang="zh-TW" altLang="en-US" dirty="0"/>
              <a:t>帳單產生</a:t>
            </a:r>
          </a:p>
        </p:txBody>
      </p:sp>
      <p:sp>
        <p:nvSpPr>
          <p:cNvPr id="3" name="內容版面配置區 2">
            <a:extLst>
              <a:ext uri="{FF2B5EF4-FFF2-40B4-BE49-F238E27FC236}">
                <a16:creationId xmlns:a16="http://schemas.microsoft.com/office/drawing/2014/main" id="{AFB47DAF-1926-01F2-8513-630DC504EBA8}"/>
              </a:ext>
            </a:extLst>
          </p:cNvPr>
          <p:cNvSpPr>
            <a:spLocks noGrp="1"/>
          </p:cNvSpPr>
          <p:nvPr>
            <p:ph idx="1"/>
          </p:nvPr>
        </p:nvSpPr>
        <p:spPr>
          <a:xfrm>
            <a:off x="457200" y="1196752"/>
            <a:ext cx="8229600" cy="4969098"/>
          </a:xfrm>
        </p:spPr>
        <p:txBody>
          <a:bodyPr/>
          <a:lstStyle/>
          <a:p>
            <a:r>
              <a:rPr lang="en-US" altLang="zh-TW" dirty="0"/>
              <a:t>5</a:t>
            </a:r>
            <a:r>
              <a:rPr lang="zh-TW" altLang="en-US" dirty="0"/>
              <a:t>號帳單產生：</a:t>
            </a:r>
            <a:r>
              <a:rPr lang="en-US" altLang="zh-TW" dirty="0"/>
              <a:t>15~24</a:t>
            </a:r>
            <a:r>
              <a:rPr lang="zh-TW" altLang="en-US" dirty="0"/>
              <a:t>號</a:t>
            </a:r>
            <a:r>
              <a:rPr lang="en-US" altLang="zh-TW" dirty="0"/>
              <a:t>(</a:t>
            </a:r>
            <a:r>
              <a:rPr lang="zh-TW" altLang="en-US" dirty="0"/>
              <a:t>應還款日</a:t>
            </a:r>
            <a:r>
              <a:rPr lang="en-US" altLang="zh-TW" dirty="0"/>
              <a:t>)</a:t>
            </a:r>
          </a:p>
          <a:p>
            <a:r>
              <a:rPr lang="en-US" altLang="zh-TW" dirty="0"/>
              <a:t>15</a:t>
            </a:r>
            <a:r>
              <a:rPr lang="zh-TW" altLang="en-US" dirty="0"/>
              <a:t>號帳單產生： </a:t>
            </a:r>
            <a:r>
              <a:rPr lang="en-US" altLang="zh-TW" dirty="0"/>
              <a:t>25~4</a:t>
            </a:r>
            <a:r>
              <a:rPr lang="zh-TW" altLang="en-US" dirty="0"/>
              <a:t>號</a:t>
            </a:r>
            <a:r>
              <a:rPr lang="en-US" altLang="zh-TW" dirty="0"/>
              <a:t>(</a:t>
            </a:r>
            <a:r>
              <a:rPr lang="zh-TW" altLang="en-US" dirty="0"/>
              <a:t>應還款日</a:t>
            </a:r>
            <a:r>
              <a:rPr lang="en-US" altLang="zh-TW" dirty="0"/>
              <a:t>)</a:t>
            </a:r>
          </a:p>
          <a:p>
            <a:r>
              <a:rPr lang="en-US" altLang="zh-TW" dirty="0"/>
              <a:t>25</a:t>
            </a:r>
            <a:r>
              <a:rPr lang="zh-TW" altLang="en-US" dirty="0"/>
              <a:t>號帳單產生： </a:t>
            </a:r>
            <a:r>
              <a:rPr lang="en-US" altLang="zh-TW" dirty="0"/>
              <a:t>05~14</a:t>
            </a:r>
            <a:r>
              <a:rPr lang="zh-TW" altLang="en-US" dirty="0"/>
              <a:t>號</a:t>
            </a:r>
            <a:r>
              <a:rPr lang="en-US" altLang="zh-TW" dirty="0"/>
              <a:t>(</a:t>
            </a:r>
            <a:r>
              <a:rPr lang="zh-TW" altLang="en-US" dirty="0"/>
              <a:t>應還款日</a:t>
            </a:r>
            <a:r>
              <a:rPr lang="en-US" altLang="zh-TW" dirty="0"/>
              <a:t>)</a:t>
            </a:r>
          </a:p>
          <a:p>
            <a:r>
              <a:rPr lang="zh-TW" altLang="en-US" dirty="0"/>
              <a:t>例</a:t>
            </a:r>
            <a:r>
              <a:rPr lang="en-US" altLang="zh-TW" dirty="0"/>
              <a:t>:113/07/01</a:t>
            </a:r>
            <a:r>
              <a:rPr lang="zh-TW" altLang="en-US" dirty="0"/>
              <a:t>計息，</a:t>
            </a:r>
            <a:r>
              <a:rPr lang="en-US" altLang="zh-TW" dirty="0"/>
              <a:t>113/08/01</a:t>
            </a:r>
            <a:r>
              <a:rPr lang="zh-TW" altLang="en-US" dirty="0"/>
              <a:t>應繳</a:t>
            </a:r>
            <a:r>
              <a:rPr lang="en-US" altLang="zh-TW" dirty="0"/>
              <a:t>(</a:t>
            </a:r>
            <a:r>
              <a:rPr lang="zh-TW" altLang="en-US" dirty="0"/>
              <a:t>帳單產生日期為</a:t>
            </a:r>
            <a:r>
              <a:rPr lang="en-US" altLang="zh-TW" dirty="0"/>
              <a:t>113/07/15)</a:t>
            </a:r>
            <a:r>
              <a:rPr lang="zh-TW" altLang="en-US" dirty="0"/>
              <a:t> 。</a:t>
            </a:r>
            <a:endParaRPr lang="en-US" altLang="zh-TW" dirty="0"/>
          </a:p>
          <a:p>
            <a:r>
              <a:rPr lang="zh-TW" altLang="en-US" dirty="0"/>
              <a:t>打開信件會有個</a:t>
            </a:r>
            <a:r>
              <a:rPr lang="en-US" altLang="zh-TW" dirty="0"/>
              <a:t>PDF</a:t>
            </a:r>
            <a:r>
              <a:rPr lang="zh-TW" altLang="en-US" dirty="0"/>
              <a:t>檔，密碼為身份證字號大寫。</a:t>
            </a:r>
            <a:endParaRPr lang="en-US" altLang="zh-TW" dirty="0"/>
          </a:p>
          <a:p>
            <a:r>
              <a:rPr lang="zh-TW" altLang="en-US" dirty="0"/>
              <a:t>遇假日會順延至工作日，隔兩三天沒收到可自行在學貸入口網申請補寄。</a:t>
            </a:r>
            <a:endParaRPr lang="en-US" altLang="zh-TW" dirty="0"/>
          </a:p>
          <a:p>
            <a:endParaRPr lang="en-US" altLang="zh-TW" dirty="0"/>
          </a:p>
          <a:p>
            <a:endParaRPr lang="en-US" altLang="zh-TW" dirty="0"/>
          </a:p>
        </p:txBody>
      </p:sp>
    </p:spTree>
    <p:extLst>
      <p:ext uri="{BB962C8B-B14F-4D97-AF65-F5344CB8AC3E}">
        <p14:creationId xmlns:p14="http://schemas.microsoft.com/office/powerpoint/2010/main" val="16645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CC6A40-A33F-8D48-1217-CFFA46CBC8B7}"/>
              </a:ext>
            </a:extLst>
          </p:cNvPr>
          <p:cNvSpPr>
            <a:spLocks noGrp="1"/>
          </p:cNvSpPr>
          <p:nvPr>
            <p:ph type="title"/>
          </p:nvPr>
        </p:nvSpPr>
        <p:spPr/>
        <p:txBody>
          <a:bodyPr/>
          <a:lstStyle/>
          <a:p>
            <a:r>
              <a:rPr lang="zh-TW" altLang="en-US" dirty="0"/>
              <a:t>電子帳單</a:t>
            </a:r>
          </a:p>
        </p:txBody>
      </p:sp>
      <p:sp>
        <p:nvSpPr>
          <p:cNvPr id="3" name="內容版面配置區 2">
            <a:extLst>
              <a:ext uri="{FF2B5EF4-FFF2-40B4-BE49-F238E27FC236}">
                <a16:creationId xmlns:a16="http://schemas.microsoft.com/office/drawing/2014/main" id="{A7925389-E395-F8F9-CCB0-7A03788AA95A}"/>
              </a:ext>
            </a:extLst>
          </p:cNvPr>
          <p:cNvSpPr>
            <a:spLocks noGrp="1"/>
          </p:cNvSpPr>
          <p:nvPr>
            <p:ph idx="1"/>
          </p:nvPr>
        </p:nvSpPr>
        <p:spPr>
          <a:xfrm>
            <a:off x="457200" y="980727"/>
            <a:ext cx="8229600" cy="5185123"/>
          </a:xfrm>
        </p:spPr>
        <p:txBody>
          <a:bodyPr/>
          <a:lstStyle/>
          <a:p>
            <a:pPr marL="0" indent="0">
              <a:buNone/>
            </a:pPr>
            <a:endParaRPr lang="en-US" altLang="zh-TW" dirty="0"/>
          </a:p>
          <a:p>
            <a:r>
              <a:rPr lang="zh-TW" altLang="en-US" dirty="0"/>
              <a:t>有條碼，可使用手機截圖至便利商店掃碼繳費。</a:t>
            </a:r>
            <a:endParaRPr lang="en-US" altLang="zh-TW" dirty="0"/>
          </a:p>
          <a:p>
            <a:r>
              <a:rPr lang="zh-TW" altLang="en-US" dirty="0"/>
              <a:t>有</a:t>
            </a:r>
            <a:r>
              <a:rPr lang="en-US" altLang="zh-TW" dirty="0"/>
              <a:t>QR Code</a:t>
            </a:r>
            <a:r>
              <a:rPr lang="zh-TW" altLang="en-US" dirty="0"/>
              <a:t>，可使用臺灣</a:t>
            </a:r>
            <a:r>
              <a:rPr lang="en-US" altLang="zh-TW" dirty="0"/>
              <a:t>Pay</a:t>
            </a:r>
            <a:r>
              <a:rPr lang="zh-TW" altLang="en-US" dirty="0"/>
              <a:t>、</a:t>
            </a:r>
            <a:r>
              <a:rPr lang="en-US" altLang="zh-TW" dirty="0"/>
              <a:t>LINE Pay</a:t>
            </a:r>
            <a:r>
              <a:rPr lang="zh-TW" altLang="en-US" dirty="0"/>
              <a:t>掃碼繳費。</a:t>
            </a:r>
            <a:endParaRPr lang="en-US" altLang="zh-TW" dirty="0"/>
          </a:p>
          <a:p>
            <a:r>
              <a:rPr lang="zh-TW" altLang="en-US" dirty="0"/>
              <a:t>有銷帳編號，可使用網銀、實體</a:t>
            </a:r>
            <a:r>
              <a:rPr lang="en-US" altLang="zh-TW" dirty="0"/>
              <a:t>ATM</a:t>
            </a:r>
            <a:r>
              <a:rPr lang="zh-TW" altLang="en-US" dirty="0"/>
              <a:t>進行轉帳</a:t>
            </a:r>
            <a:r>
              <a:rPr lang="en-US" altLang="zh-TW" dirty="0"/>
              <a:t>(</a:t>
            </a:r>
            <a:r>
              <a:rPr lang="zh-TW" altLang="en-US" dirty="0"/>
              <a:t>非臺銀也可</a:t>
            </a:r>
            <a:r>
              <a:rPr lang="en-US" altLang="zh-TW" dirty="0"/>
              <a:t>)</a:t>
            </a:r>
            <a:r>
              <a:rPr lang="zh-TW" altLang="en-US" dirty="0"/>
              <a:t> 。</a:t>
            </a:r>
            <a:endParaRPr lang="en-US" altLang="zh-TW" dirty="0"/>
          </a:p>
          <a:p>
            <a:r>
              <a:rPr lang="zh-TW" altLang="en-US" dirty="0"/>
              <a:t>帳單需在繳費期限內繳，否則條碼、帳號等都將失效。</a:t>
            </a:r>
            <a:endParaRPr lang="en-US" altLang="zh-TW" dirty="0"/>
          </a:p>
          <a:p>
            <a:endParaRPr lang="zh-TW" altLang="en-US" dirty="0"/>
          </a:p>
        </p:txBody>
      </p:sp>
    </p:spTree>
    <p:extLst>
      <p:ext uri="{BB962C8B-B14F-4D97-AF65-F5344CB8AC3E}">
        <p14:creationId xmlns:p14="http://schemas.microsoft.com/office/powerpoint/2010/main" val="1171388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FC4204-6588-C2CB-65A8-2B3A2BD8077E}"/>
              </a:ext>
            </a:extLst>
          </p:cNvPr>
          <p:cNvSpPr>
            <a:spLocks noGrp="1"/>
          </p:cNvSpPr>
          <p:nvPr>
            <p:ph type="title"/>
          </p:nvPr>
        </p:nvSpPr>
        <p:spPr/>
        <p:txBody>
          <a:bodyPr/>
          <a:lstStyle/>
          <a:p>
            <a:r>
              <a:rPr lang="zh-TW" altLang="en-US" dirty="0"/>
              <a:t>臨櫃</a:t>
            </a:r>
          </a:p>
        </p:txBody>
      </p:sp>
      <p:sp>
        <p:nvSpPr>
          <p:cNvPr id="3" name="內容版面配置區 2">
            <a:extLst>
              <a:ext uri="{FF2B5EF4-FFF2-40B4-BE49-F238E27FC236}">
                <a16:creationId xmlns:a16="http://schemas.microsoft.com/office/drawing/2014/main" id="{E25BCE68-06EF-899B-C702-086C7BB124E0}"/>
              </a:ext>
            </a:extLst>
          </p:cNvPr>
          <p:cNvSpPr>
            <a:spLocks noGrp="1"/>
          </p:cNvSpPr>
          <p:nvPr>
            <p:ph idx="1"/>
          </p:nvPr>
        </p:nvSpPr>
        <p:spPr>
          <a:xfrm>
            <a:off x="457200" y="1052736"/>
            <a:ext cx="8229600" cy="5113114"/>
          </a:xfrm>
        </p:spPr>
        <p:txBody>
          <a:bodyPr/>
          <a:lstStyle/>
          <a:p>
            <a:r>
              <a:rPr lang="zh-TW" altLang="en-US" dirty="0"/>
              <a:t>至任何一間臺灣銀行櫃台</a:t>
            </a:r>
            <a:endParaRPr lang="en-US" altLang="zh-TW" dirty="0"/>
          </a:p>
          <a:p>
            <a:r>
              <a:rPr lang="zh-TW" altLang="en-US" dirty="0"/>
              <a:t>報學生</a:t>
            </a:r>
            <a:r>
              <a:rPr lang="en-US" altLang="zh-TW" dirty="0"/>
              <a:t>(</a:t>
            </a:r>
            <a:r>
              <a:rPr lang="zh-TW" altLang="en-US" dirty="0"/>
              <a:t>或是保證人</a:t>
            </a:r>
            <a:r>
              <a:rPr lang="en-US" altLang="zh-TW" dirty="0"/>
              <a:t>)</a:t>
            </a:r>
            <a:r>
              <a:rPr lang="zh-TW" altLang="en-US" dirty="0"/>
              <a:t>的身份證字號</a:t>
            </a:r>
            <a:endParaRPr lang="en-US" altLang="zh-TW" dirty="0"/>
          </a:p>
          <a:p>
            <a:r>
              <a:rPr lang="zh-TW" altLang="en-US" dirty="0"/>
              <a:t>使用現金繳費</a:t>
            </a:r>
            <a:endParaRPr lang="en-US" altLang="zh-TW" dirty="0"/>
          </a:p>
          <a:p>
            <a:endParaRPr lang="en-US" altLang="zh-TW" dirty="0"/>
          </a:p>
          <a:p>
            <a:r>
              <a:rPr lang="zh-TW" altLang="en-US" dirty="0">
                <a:solidFill>
                  <a:srgbClr val="FF0000"/>
                </a:solidFill>
              </a:rPr>
              <a:t>期金：最多預繳下個月</a:t>
            </a:r>
            <a:endParaRPr lang="en-US" altLang="zh-TW" dirty="0">
              <a:solidFill>
                <a:srgbClr val="FF0000"/>
              </a:solidFill>
            </a:endParaRPr>
          </a:p>
          <a:p>
            <a:r>
              <a:rPr lang="zh-TW" altLang="en-US" dirty="0">
                <a:solidFill>
                  <a:srgbClr val="FF0000"/>
                </a:solidFill>
              </a:rPr>
              <a:t>利息：最多預繳半年</a:t>
            </a:r>
            <a:endParaRPr lang="en-US" altLang="zh-TW" dirty="0">
              <a:solidFill>
                <a:srgbClr val="FF0000"/>
              </a:solidFill>
            </a:endParaRPr>
          </a:p>
          <a:p>
            <a:r>
              <a:rPr lang="zh-TW" altLang="en-US" dirty="0">
                <a:solidFill>
                  <a:srgbClr val="FF0000"/>
                </a:solidFill>
              </a:rPr>
              <a:t>本金：可以多繳本金，本金繳得越多未來期金繳得越少</a:t>
            </a:r>
            <a:r>
              <a:rPr lang="en-US" altLang="zh-TW" dirty="0">
                <a:solidFill>
                  <a:srgbClr val="FF0000"/>
                </a:solidFill>
              </a:rPr>
              <a:t>(</a:t>
            </a:r>
            <a:r>
              <a:rPr lang="zh-TW" altLang="en-US" dirty="0">
                <a:solidFill>
                  <a:srgbClr val="FF0000"/>
                </a:solidFill>
              </a:rPr>
              <a:t>除非結清，繳本金期數不變</a:t>
            </a:r>
            <a:r>
              <a:rPr lang="en-US" altLang="zh-TW" dirty="0">
                <a:solidFill>
                  <a:srgbClr val="FF0000"/>
                </a:solidFill>
              </a:rPr>
              <a:t>)</a:t>
            </a:r>
            <a:endParaRPr lang="zh-TW" altLang="en-US" dirty="0">
              <a:solidFill>
                <a:srgbClr val="FF0000"/>
              </a:solidFill>
            </a:endParaRPr>
          </a:p>
        </p:txBody>
      </p:sp>
    </p:spTree>
    <p:extLst>
      <p:ext uri="{BB962C8B-B14F-4D97-AF65-F5344CB8AC3E}">
        <p14:creationId xmlns:p14="http://schemas.microsoft.com/office/powerpoint/2010/main" val="1317272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A7F231-6B19-3F12-50D0-8B0D31D107B3}"/>
              </a:ext>
            </a:extLst>
          </p:cNvPr>
          <p:cNvSpPr>
            <a:spLocks noGrp="1"/>
          </p:cNvSpPr>
          <p:nvPr>
            <p:ph type="title"/>
          </p:nvPr>
        </p:nvSpPr>
        <p:spPr/>
        <p:txBody>
          <a:bodyPr/>
          <a:lstStyle/>
          <a:p>
            <a:r>
              <a:rPr lang="zh-TW" altLang="en-US" dirty="0"/>
              <a:t>網路銀行</a:t>
            </a:r>
          </a:p>
        </p:txBody>
      </p:sp>
      <p:sp>
        <p:nvSpPr>
          <p:cNvPr id="3" name="內容版面配置區 2">
            <a:extLst>
              <a:ext uri="{FF2B5EF4-FFF2-40B4-BE49-F238E27FC236}">
                <a16:creationId xmlns:a16="http://schemas.microsoft.com/office/drawing/2014/main" id="{FD629174-4B91-2BBF-14C1-EEF6AAFBE8C2}"/>
              </a:ext>
            </a:extLst>
          </p:cNvPr>
          <p:cNvSpPr>
            <a:spLocks noGrp="1"/>
          </p:cNvSpPr>
          <p:nvPr>
            <p:ph idx="1"/>
          </p:nvPr>
        </p:nvSpPr>
        <p:spPr>
          <a:xfrm>
            <a:off x="457200" y="1124744"/>
            <a:ext cx="8229600" cy="5041106"/>
          </a:xfrm>
        </p:spPr>
        <p:txBody>
          <a:bodyPr/>
          <a:lstStyle/>
          <a:p>
            <a:r>
              <a:rPr lang="zh-TW" altLang="en-US" dirty="0"/>
              <a:t>記住自己的學貸帳號</a:t>
            </a:r>
            <a:r>
              <a:rPr lang="en-US" altLang="zh-TW" dirty="0"/>
              <a:t>(</a:t>
            </a:r>
            <a:r>
              <a:rPr lang="zh-TW" altLang="en-US" dirty="0"/>
              <a:t>通知書有寫</a:t>
            </a:r>
            <a:r>
              <a:rPr lang="en-US" altLang="zh-TW" dirty="0"/>
              <a:t>)</a:t>
            </a:r>
          </a:p>
          <a:p>
            <a:r>
              <a:rPr lang="zh-TW" altLang="en-US" dirty="0"/>
              <a:t>需有開立臺灣銀行帳戶者，才可使用網路銀行內的學貸專區繳費</a:t>
            </a:r>
            <a:r>
              <a:rPr lang="en-US" altLang="zh-TW" dirty="0"/>
              <a:t>(</a:t>
            </a:r>
            <a:r>
              <a:rPr lang="zh-TW" altLang="en-US" dirty="0"/>
              <a:t>非本人的也可</a:t>
            </a:r>
            <a:r>
              <a:rPr lang="en-US" altLang="zh-TW" dirty="0"/>
              <a:t>)</a:t>
            </a:r>
          </a:p>
          <a:p>
            <a:endParaRPr lang="en-US" altLang="zh-TW" dirty="0"/>
          </a:p>
          <a:p>
            <a:r>
              <a:rPr lang="zh-TW" altLang="en-US" dirty="0"/>
              <a:t>網銀</a:t>
            </a:r>
            <a:r>
              <a:rPr lang="en-US" altLang="zh-TW" dirty="0"/>
              <a:t>APP</a:t>
            </a:r>
            <a:r>
              <a:rPr lang="zh-TW" altLang="en-US" dirty="0"/>
              <a:t>登入</a:t>
            </a:r>
            <a:endParaRPr lang="en-US" altLang="zh-TW" dirty="0"/>
          </a:p>
          <a:p>
            <a:r>
              <a:rPr lang="zh-TW" altLang="en-US" dirty="0"/>
              <a:t>選單</a:t>
            </a:r>
            <a:endParaRPr lang="en-US" altLang="zh-TW" dirty="0"/>
          </a:p>
          <a:p>
            <a:r>
              <a:rPr lang="zh-TW" altLang="en-US" dirty="0"/>
              <a:t>帳戶交易</a:t>
            </a:r>
            <a:endParaRPr lang="en-US" altLang="zh-TW" dirty="0"/>
          </a:p>
          <a:p>
            <a:r>
              <a:rPr lang="zh-TW" altLang="en-US" dirty="0"/>
              <a:t>就學貸款還款</a:t>
            </a:r>
            <a:endParaRPr lang="en-US" altLang="zh-TW" dirty="0"/>
          </a:p>
        </p:txBody>
      </p:sp>
    </p:spTree>
    <p:extLst>
      <p:ext uri="{BB962C8B-B14F-4D97-AF65-F5344CB8AC3E}">
        <p14:creationId xmlns:p14="http://schemas.microsoft.com/office/powerpoint/2010/main" val="4241581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2FC4AED-50C6-4520-BF70-C7B4501ED267}"/>
              </a:ext>
            </a:extLst>
          </p:cNvPr>
          <p:cNvSpPr>
            <a:spLocks noGrp="1" noChangeArrowheads="1"/>
          </p:cNvSpPr>
          <p:nvPr>
            <p:ph type="title"/>
          </p:nvPr>
        </p:nvSpPr>
        <p:spPr/>
        <p:txBody>
          <a:bodyPr/>
          <a:lstStyle/>
          <a:p>
            <a:r>
              <a:rPr lang="zh-TW" altLang="en-US" dirty="0"/>
              <a:t>宣導重點</a:t>
            </a:r>
            <a:endParaRPr lang="zh-TW" altLang="zh-TW" dirty="0"/>
          </a:p>
        </p:txBody>
      </p:sp>
      <p:sp>
        <p:nvSpPr>
          <p:cNvPr id="4099" name="Rectangle 3">
            <a:extLst>
              <a:ext uri="{FF2B5EF4-FFF2-40B4-BE49-F238E27FC236}">
                <a16:creationId xmlns:a16="http://schemas.microsoft.com/office/drawing/2014/main" id="{8B460CCA-B121-473C-BB9E-E8AE8B6429E3}"/>
              </a:ext>
            </a:extLst>
          </p:cNvPr>
          <p:cNvSpPr>
            <a:spLocks noGrp="1" noChangeArrowheads="1"/>
          </p:cNvSpPr>
          <p:nvPr>
            <p:ph type="body" idx="1"/>
          </p:nvPr>
        </p:nvSpPr>
        <p:spPr>
          <a:xfrm>
            <a:off x="457200" y="981075"/>
            <a:ext cx="8229600" cy="779463"/>
          </a:xfrm>
        </p:spPr>
        <p:txBody>
          <a:bodyPr/>
          <a:lstStyle/>
          <a:p>
            <a:r>
              <a:rPr lang="zh-TW" altLang="en-US" sz="4000" dirty="0"/>
              <a:t>貸款金額到底怎麼填？</a:t>
            </a:r>
            <a:endParaRPr lang="en-US" altLang="zh-TW" sz="4000" dirty="0"/>
          </a:p>
        </p:txBody>
      </p:sp>
      <p:sp>
        <p:nvSpPr>
          <p:cNvPr id="5" name="矩形 4">
            <a:extLst>
              <a:ext uri="{FF2B5EF4-FFF2-40B4-BE49-F238E27FC236}">
                <a16:creationId xmlns:a16="http://schemas.microsoft.com/office/drawing/2014/main" id="{BAF55CF1-C66B-4883-BD3C-7A00923203F8}"/>
              </a:ext>
            </a:extLst>
          </p:cNvPr>
          <p:cNvSpPr/>
          <p:nvPr/>
        </p:nvSpPr>
        <p:spPr>
          <a:xfrm>
            <a:off x="457200" y="3201690"/>
            <a:ext cx="814724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a:spcBef>
                <a:spcPct val="20000"/>
              </a:spcBef>
              <a:buChar char="•"/>
            </a:pPr>
            <a:r>
              <a:rPr lang="zh-TW" altLang="en-US" sz="4000" dirty="0">
                <a:latin typeface="+mn-lt"/>
                <a:ea typeface="+mn-ea"/>
              </a:rPr>
              <a:t>畢業了，怎麼還款？經濟狀況不允許，如何延期？</a:t>
            </a:r>
            <a:endParaRPr lang="en-US" altLang="zh-TW" sz="4000" dirty="0">
              <a:latin typeface="+mn-lt"/>
              <a:ea typeface="+mn-ea"/>
            </a:endParaRPr>
          </a:p>
        </p:txBody>
      </p:sp>
      <p:sp>
        <p:nvSpPr>
          <p:cNvPr id="9" name="矩形 8">
            <a:extLst>
              <a:ext uri="{FF2B5EF4-FFF2-40B4-BE49-F238E27FC236}">
                <a16:creationId xmlns:a16="http://schemas.microsoft.com/office/drawing/2014/main" id="{E4963BFE-66AB-4630-BF41-35338B3375E5}"/>
              </a:ext>
            </a:extLst>
          </p:cNvPr>
          <p:cNvSpPr/>
          <p:nvPr/>
        </p:nvSpPr>
        <p:spPr>
          <a:xfrm>
            <a:off x="457200" y="1715425"/>
            <a:ext cx="66864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a:spcBef>
                <a:spcPct val="20000"/>
              </a:spcBef>
              <a:buChar char="•"/>
            </a:pPr>
            <a:r>
              <a:rPr lang="zh-TW" altLang="en-US" sz="4000" dirty="0">
                <a:latin typeface="+mn-lt"/>
                <a:ea typeface="+mn-ea"/>
              </a:rPr>
              <a:t>出國對保？</a:t>
            </a:r>
            <a:endParaRPr lang="en-US" altLang="zh-TW" sz="4000" dirty="0">
              <a:latin typeface="+mn-lt"/>
              <a:ea typeface="+mn-ea"/>
            </a:endParaRPr>
          </a:p>
        </p:txBody>
      </p:sp>
      <p:sp>
        <p:nvSpPr>
          <p:cNvPr id="7" name="矩形 6">
            <a:extLst>
              <a:ext uri="{FF2B5EF4-FFF2-40B4-BE49-F238E27FC236}">
                <a16:creationId xmlns:a16="http://schemas.microsoft.com/office/drawing/2014/main" id="{6BDFC020-B021-4FE1-95AE-F15ADD9B9E23}"/>
              </a:ext>
            </a:extLst>
          </p:cNvPr>
          <p:cNvSpPr/>
          <p:nvPr/>
        </p:nvSpPr>
        <p:spPr>
          <a:xfrm>
            <a:off x="457200" y="2451770"/>
            <a:ext cx="51475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a:spcBef>
                <a:spcPct val="20000"/>
              </a:spcBef>
              <a:buChar char="•"/>
            </a:pPr>
            <a:r>
              <a:rPr lang="zh-TW" altLang="en-US" sz="4000" dirty="0">
                <a:latin typeface="+mn-lt"/>
                <a:ea typeface="+mn-ea"/>
              </a:rPr>
              <a:t>我想貸海外研修費？</a:t>
            </a:r>
            <a:endParaRPr lang="en-US" altLang="zh-TW" sz="4000"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5" grpId="0"/>
      <p:bldP spid="9"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3455F1-A0C9-3D2E-770D-F8247C41B907}"/>
              </a:ext>
            </a:extLst>
          </p:cNvPr>
          <p:cNvSpPr>
            <a:spLocks noGrp="1"/>
          </p:cNvSpPr>
          <p:nvPr>
            <p:ph type="title"/>
          </p:nvPr>
        </p:nvSpPr>
        <p:spPr/>
        <p:txBody>
          <a:bodyPr/>
          <a:lstStyle/>
          <a:p>
            <a:r>
              <a:rPr lang="zh-TW" altLang="en-US" dirty="0"/>
              <a:t>授權自動扣款</a:t>
            </a:r>
            <a:r>
              <a:rPr lang="en-US" altLang="zh-TW" dirty="0"/>
              <a:t>(</a:t>
            </a:r>
            <a:r>
              <a:rPr lang="zh-TW" altLang="en-US" dirty="0"/>
              <a:t>限臺銀</a:t>
            </a:r>
            <a:r>
              <a:rPr lang="en-US" altLang="zh-TW" dirty="0"/>
              <a:t>)</a:t>
            </a:r>
            <a:endParaRPr lang="zh-TW" altLang="en-US" dirty="0"/>
          </a:p>
        </p:txBody>
      </p:sp>
      <p:sp>
        <p:nvSpPr>
          <p:cNvPr id="3" name="內容版面配置區 2">
            <a:extLst>
              <a:ext uri="{FF2B5EF4-FFF2-40B4-BE49-F238E27FC236}">
                <a16:creationId xmlns:a16="http://schemas.microsoft.com/office/drawing/2014/main" id="{C12D525D-13B9-17E3-E9DC-FF3A28A47652}"/>
              </a:ext>
            </a:extLst>
          </p:cNvPr>
          <p:cNvSpPr>
            <a:spLocks noGrp="1"/>
          </p:cNvSpPr>
          <p:nvPr>
            <p:ph idx="1"/>
          </p:nvPr>
        </p:nvSpPr>
        <p:spPr>
          <a:xfrm>
            <a:off x="457200" y="1196752"/>
            <a:ext cx="8229600" cy="4969098"/>
          </a:xfrm>
        </p:spPr>
        <p:txBody>
          <a:bodyPr/>
          <a:lstStyle/>
          <a:p>
            <a:r>
              <a:rPr lang="zh-TW" altLang="en-US" dirty="0"/>
              <a:t>適用對象：學生本人有臺銀帳戶</a:t>
            </a:r>
            <a:r>
              <a:rPr lang="en-US" altLang="zh-TW" dirty="0"/>
              <a:t>(</a:t>
            </a:r>
            <a:r>
              <a:rPr lang="zh-TW" altLang="en-US" dirty="0"/>
              <a:t>實體、數位</a:t>
            </a:r>
            <a:r>
              <a:rPr lang="en-US" altLang="zh-TW" dirty="0"/>
              <a:t>)</a:t>
            </a:r>
          </a:p>
          <a:p>
            <a:endParaRPr lang="en-US" altLang="zh-TW" dirty="0"/>
          </a:p>
          <a:p>
            <a:r>
              <a:rPr lang="zh-TW" altLang="en-US" dirty="0"/>
              <a:t>有網銀者：使用網頁版的網銀</a:t>
            </a:r>
            <a:endParaRPr lang="en-US" altLang="zh-TW" dirty="0"/>
          </a:p>
          <a:p>
            <a:r>
              <a:rPr lang="zh-TW" altLang="en-US" dirty="0">
                <a:solidFill>
                  <a:srgbClr val="FF0000"/>
                </a:solidFill>
              </a:rPr>
              <a:t>登入→就學貸款服務→就學貸款授權自動扣款申請</a:t>
            </a:r>
            <a:endParaRPr lang="en-US" altLang="zh-TW" dirty="0">
              <a:solidFill>
                <a:srgbClr val="FF0000"/>
              </a:solidFill>
            </a:endParaRPr>
          </a:p>
          <a:p>
            <a:endParaRPr lang="en-US" altLang="zh-TW" dirty="0"/>
          </a:p>
          <a:p>
            <a:endParaRPr lang="en-US" altLang="zh-TW" dirty="0"/>
          </a:p>
        </p:txBody>
      </p:sp>
    </p:spTree>
    <p:extLst>
      <p:ext uri="{BB962C8B-B14F-4D97-AF65-F5344CB8AC3E}">
        <p14:creationId xmlns:p14="http://schemas.microsoft.com/office/powerpoint/2010/main" val="3791807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D4149B-2965-C1AB-8A19-DD7CD7F1AC41}"/>
              </a:ext>
            </a:extLst>
          </p:cNvPr>
          <p:cNvSpPr>
            <a:spLocks noGrp="1"/>
          </p:cNvSpPr>
          <p:nvPr>
            <p:ph type="title"/>
          </p:nvPr>
        </p:nvSpPr>
        <p:spPr/>
        <p:txBody>
          <a:bodyPr/>
          <a:lstStyle/>
          <a:p>
            <a:r>
              <a:rPr lang="zh-TW" altLang="en-US" dirty="0"/>
              <a:t>授權自動扣款</a:t>
            </a:r>
            <a:r>
              <a:rPr lang="en-US" altLang="zh-TW" dirty="0"/>
              <a:t>(</a:t>
            </a:r>
            <a:r>
              <a:rPr lang="zh-TW" altLang="en-US" dirty="0"/>
              <a:t>限臺銀</a:t>
            </a:r>
            <a:r>
              <a:rPr lang="en-US" altLang="zh-TW" dirty="0"/>
              <a:t>)</a:t>
            </a:r>
            <a:endParaRPr lang="zh-TW" altLang="en-US" dirty="0"/>
          </a:p>
        </p:txBody>
      </p:sp>
      <p:sp>
        <p:nvSpPr>
          <p:cNvPr id="3" name="內容版面配置區 2">
            <a:extLst>
              <a:ext uri="{FF2B5EF4-FFF2-40B4-BE49-F238E27FC236}">
                <a16:creationId xmlns:a16="http://schemas.microsoft.com/office/drawing/2014/main" id="{DDA2CAC9-757C-3F72-E60C-DD68996C954E}"/>
              </a:ext>
            </a:extLst>
          </p:cNvPr>
          <p:cNvSpPr>
            <a:spLocks noGrp="1"/>
          </p:cNvSpPr>
          <p:nvPr>
            <p:ph idx="1"/>
          </p:nvPr>
        </p:nvSpPr>
        <p:spPr>
          <a:xfrm>
            <a:off x="457200" y="1340768"/>
            <a:ext cx="8229600" cy="4825082"/>
          </a:xfrm>
        </p:spPr>
        <p:txBody>
          <a:bodyPr/>
          <a:lstStyle/>
          <a:p>
            <a:r>
              <a:rPr lang="zh-TW" altLang="en-US" dirty="0"/>
              <a:t>適用對象</a:t>
            </a:r>
            <a:r>
              <a:rPr lang="en-US" altLang="zh-TW" dirty="0"/>
              <a:t>:</a:t>
            </a:r>
            <a:r>
              <a:rPr lang="zh-TW" altLang="en-US" dirty="0"/>
              <a:t>學生本人有臺銀帳戶</a:t>
            </a:r>
            <a:r>
              <a:rPr lang="en-US" altLang="zh-TW" dirty="0"/>
              <a:t>(</a:t>
            </a:r>
            <a:r>
              <a:rPr lang="zh-TW" altLang="en-US" dirty="0"/>
              <a:t>實體</a:t>
            </a:r>
            <a:r>
              <a:rPr lang="en-US" altLang="zh-TW" dirty="0"/>
              <a:t>)</a:t>
            </a:r>
            <a:r>
              <a:rPr lang="zh-TW" altLang="en-US" dirty="0"/>
              <a:t>、非學生本人有臺銀帳戶</a:t>
            </a:r>
            <a:r>
              <a:rPr lang="en-US" altLang="zh-TW" dirty="0"/>
              <a:t>(</a:t>
            </a:r>
            <a:r>
              <a:rPr lang="zh-TW" altLang="en-US" dirty="0"/>
              <a:t>實體</a:t>
            </a:r>
            <a:r>
              <a:rPr lang="en-US" altLang="zh-TW" dirty="0"/>
              <a:t>)</a:t>
            </a:r>
            <a:r>
              <a:rPr lang="zh-TW" altLang="en-US" dirty="0"/>
              <a:t> 。</a:t>
            </a:r>
            <a:endParaRPr lang="en-US" altLang="zh-TW" dirty="0"/>
          </a:p>
          <a:p>
            <a:pPr marL="0" indent="0">
              <a:buNone/>
            </a:pPr>
            <a:endParaRPr lang="en-US" altLang="zh-TW" dirty="0"/>
          </a:p>
          <a:p>
            <a:r>
              <a:rPr lang="zh-TW" altLang="en-US" dirty="0"/>
              <a:t>臨櫃填寫授權扣款申請書或自己寫好寄到承貸分行，上面要有原留印鑑。</a:t>
            </a:r>
            <a:endParaRPr lang="en-US" altLang="zh-TW" dirty="0"/>
          </a:p>
          <a:p>
            <a:pPr marL="0" indent="0">
              <a:buNone/>
            </a:pPr>
            <a:r>
              <a:rPr lang="zh-TW" altLang="en-US" dirty="0"/>
              <a:t>   </a:t>
            </a:r>
            <a:r>
              <a:rPr lang="en-US" altLang="zh-TW" dirty="0"/>
              <a:t>(</a:t>
            </a:r>
            <a:r>
              <a:rPr lang="zh-TW" altLang="en-US" dirty="0"/>
              <a:t>表單下載</a:t>
            </a:r>
            <a:r>
              <a:rPr lang="en-US" altLang="zh-TW" dirty="0"/>
              <a:t>10-1)</a:t>
            </a:r>
          </a:p>
          <a:p>
            <a:endParaRPr lang="zh-TW" altLang="en-US" dirty="0"/>
          </a:p>
        </p:txBody>
      </p:sp>
    </p:spTree>
    <p:extLst>
      <p:ext uri="{BB962C8B-B14F-4D97-AF65-F5344CB8AC3E}">
        <p14:creationId xmlns:p14="http://schemas.microsoft.com/office/powerpoint/2010/main" val="1769701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470CEC-B4E9-5996-7E3C-C061F623F21C}"/>
              </a:ext>
            </a:extLst>
          </p:cNvPr>
          <p:cNvSpPr>
            <a:spLocks noGrp="1"/>
          </p:cNvSpPr>
          <p:nvPr>
            <p:ph type="title"/>
          </p:nvPr>
        </p:nvSpPr>
        <p:spPr/>
        <p:txBody>
          <a:bodyPr/>
          <a:lstStyle/>
          <a:p>
            <a:r>
              <a:rPr lang="zh-TW" altLang="en-US" dirty="0"/>
              <a:t>網路</a:t>
            </a:r>
            <a:r>
              <a:rPr lang="en-US" altLang="zh-TW" dirty="0"/>
              <a:t>ATM(</a:t>
            </a:r>
            <a:r>
              <a:rPr lang="zh-TW" altLang="en-US" dirty="0"/>
              <a:t>搭配讀卡機</a:t>
            </a:r>
            <a:r>
              <a:rPr lang="en-US" altLang="zh-TW" dirty="0"/>
              <a:t>)</a:t>
            </a:r>
            <a:endParaRPr lang="zh-TW" altLang="en-US" dirty="0"/>
          </a:p>
        </p:txBody>
      </p:sp>
      <p:sp>
        <p:nvSpPr>
          <p:cNvPr id="3" name="內容版面配置區 2">
            <a:extLst>
              <a:ext uri="{FF2B5EF4-FFF2-40B4-BE49-F238E27FC236}">
                <a16:creationId xmlns:a16="http://schemas.microsoft.com/office/drawing/2014/main" id="{F53CCF61-5C25-C0C9-D510-5D5C109C7714}"/>
              </a:ext>
            </a:extLst>
          </p:cNvPr>
          <p:cNvSpPr>
            <a:spLocks noGrp="1"/>
          </p:cNvSpPr>
          <p:nvPr>
            <p:ph idx="1"/>
          </p:nvPr>
        </p:nvSpPr>
        <p:spPr>
          <a:xfrm>
            <a:off x="457200" y="1268760"/>
            <a:ext cx="8229600" cy="4897090"/>
          </a:xfrm>
        </p:spPr>
        <p:txBody>
          <a:bodyPr/>
          <a:lstStyle/>
          <a:p>
            <a:r>
              <a:rPr lang="zh-TW" altLang="en-US" dirty="0"/>
              <a:t>記住自己的學貸帳號</a:t>
            </a:r>
            <a:r>
              <a:rPr lang="en-US" altLang="zh-TW" dirty="0"/>
              <a:t>(</a:t>
            </a:r>
            <a:r>
              <a:rPr lang="zh-TW" altLang="en-US" dirty="0"/>
              <a:t>通知書有寫</a:t>
            </a:r>
            <a:r>
              <a:rPr lang="en-US" altLang="zh-TW" dirty="0"/>
              <a:t>)</a:t>
            </a:r>
          </a:p>
          <a:p>
            <a:endParaRPr lang="en-US" altLang="zh-TW" dirty="0"/>
          </a:p>
          <a:p>
            <a:r>
              <a:rPr lang="zh-TW" altLang="en-US" dirty="0"/>
              <a:t>準備金融卡</a:t>
            </a:r>
            <a:r>
              <a:rPr lang="en-US" altLang="zh-TW" dirty="0"/>
              <a:t>(</a:t>
            </a:r>
            <a:r>
              <a:rPr lang="zh-TW" altLang="en-US" dirty="0"/>
              <a:t>非臺銀也可</a:t>
            </a:r>
            <a:r>
              <a:rPr lang="en-US" altLang="zh-TW" dirty="0"/>
              <a:t>)</a:t>
            </a:r>
            <a:r>
              <a:rPr lang="zh-TW" altLang="en-US" dirty="0"/>
              <a:t>、讀卡機</a:t>
            </a:r>
            <a:endParaRPr lang="en-US" altLang="zh-TW" dirty="0"/>
          </a:p>
          <a:p>
            <a:r>
              <a:rPr lang="zh-TW" altLang="en-US" dirty="0"/>
              <a:t>臺銀官網→常用服務→網路</a:t>
            </a:r>
            <a:r>
              <a:rPr lang="en-US" altLang="zh-TW" dirty="0"/>
              <a:t>ATM</a:t>
            </a:r>
          </a:p>
          <a:p>
            <a:r>
              <a:rPr lang="zh-TW" altLang="en-US" dirty="0"/>
              <a:t>插卡片輸入卡片密碼→就學貸款服務</a:t>
            </a:r>
            <a:endParaRPr lang="en-US" altLang="zh-TW" dirty="0"/>
          </a:p>
          <a:p>
            <a:r>
              <a:rPr lang="zh-TW" altLang="en-US" dirty="0"/>
              <a:t>選擇繳費方式→輸入學貸帳號</a:t>
            </a:r>
            <a:endParaRPr lang="en-US" altLang="zh-TW" dirty="0"/>
          </a:p>
          <a:p>
            <a:pPr marL="0" indent="0">
              <a:buNone/>
            </a:pPr>
            <a:endParaRPr lang="en-US" altLang="zh-TW" dirty="0"/>
          </a:p>
        </p:txBody>
      </p:sp>
    </p:spTree>
    <p:extLst>
      <p:ext uri="{BB962C8B-B14F-4D97-AF65-F5344CB8AC3E}">
        <p14:creationId xmlns:p14="http://schemas.microsoft.com/office/powerpoint/2010/main" val="3244944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48220C-F64B-4747-5D12-3EB2591CF2EB}"/>
              </a:ext>
            </a:extLst>
          </p:cNvPr>
          <p:cNvSpPr>
            <a:spLocks noGrp="1"/>
          </p:cNvSpPr>
          <p:nvPr>
            <p:ph type="title"/>
          </p:nvPr>
        </p:nvSpPr>
        <p:spPr/>
        <p:txBody>
          <a:bodyPr/>
          <a:lstStyle/>
          <a:p>
            <a:r>
              <a:rPr lang="zh-TW" altLang="en-US" dirty="0"/>
              <a:t>匯款</a:t>
            </a:r>
          </a:p>
        </p:txBody>
      </p:sp>
      <p:sp>
        <p:nvSpPr>
          <p:cNvPr id="3" name="內容版面配置區 2">
            <a:extLst>
              <a:ext uri="{FF2B5EF4-FFF2-40B4-BE49-F238E27FC236}">
                <a16:creationId xmlns:a16="http://schemas.microsoft.com/office/drawing/2014/main" id="{FBDA26AB-D309-A618-DE0D-4558596C182B}"/>
              </a:ext>
            </a:extLst>
          </p:cNvPr>
          <p:cNvSpPr>
            <a:spLocks noGrp="1"/>
          </p:cNvSpPr>
          <p:nvPr>
            <p:ph idx="1"/>
          </p:nvPr>
        </p:nvSpPr>
        <p:spPr/>
        <p:txBody>
          <a:bodyPr/>
          <a:lstStyle/>
          <a:p>
            <a:r>
              <a:rPr lang="zh-TW" altLang="en-US" dirty="0"/>
              <a:t>記住自己的學貸帳號</a:t>
            </a:r>
            <a:r>
              <a:rPr lang="en-US" altLang="zh-TW" dirty="0"/>
              <a:t>(</a:t>
            </a:r>
            <a:r>
              <a:rPr lang="zh-TW" altLang="en-US" dirty="0"/>
              <a:t>通知書有寫</a:t>
            </a:r>
            <a:r>
              <a:rPr lang="en-US" altLang="zh-TW" dirty="0"/>
              <a:t>)</a:t>
            </a:r>
          </a:p>
          <a:p>
            <a:endParaRPr lang="en-US" altLang="zh-TW" dirty="0"/>
          </a:p>
          <a:p>
            <a:r>
              <a:rPr lang="zh-TW" altLang="en-US" dirty="0"/>
              <a:t>至其他金融機構、郵局等等</a:t>
            </a:r>
            <a:endParaRPr lang="en-US" altLang="zh-TW" dirty="0"/>
          </a:p>
          <a:p>
            <a:r>
              <a:rPr lang="zh-TW" altLang="en-US" dirty="0"/>
              <a:t>填寫跨行匯款單</a:t>
            </a:r>
            <a:endParaRPr lang="en-US" altLang="zh-TW" dirty="0"/>
          </a:p>
          <a:p>
            <a:r>
              <a:rPr lang="zh-TW" altLang="en-US" dirty="0"/>
              <a:t>解款行：臺灣銀行，分支單位：淡水</a:t>
            </a:r>
            <a:r>
              <a:rPr lang="en-US" altLang="zh-TW" dirty="0"/>
              <a:t>(</a:t>
            </a:r>
            <a:r>
              <a:rPr lang="zh-TW" altLang="en-US" dirty="0"/>
              <a:t>承貸分行</a:t>
            </a:r>
            <a:r>
              <a:rPr lang="en-US" altLang="zh-TW" dirty="0"/>
              <a:t>)</a:t>
            </a:r>
            <a:r>
              <a:rPr lang="zh-TW" altLang="en-US" dirty="0"/>
              <a:t>，帳號：學貸帳號，戶名：學生本人</a:t>
            </a:r>
            <a:endParaRPr lang="en-US" altLang="zh-TW" dirty="0"/>
          </a:p>
          <a:p>
            <a:endParaRPr lang="en-US" altLang="zh-TW" dirty="0"/>
          </a:p>
          <a:p>
            <a:r>
              <a:rPr lang="zh-TW" altLang="en-US" dirty="0"/>
              <a:t>填寫匯款單時，可致電承貸分行詢問當日繳費金額</a:t>
            </a:r>
          </a:p>
        </p:txBody>
      </p:sp>
    </p:spTree>
    <p:extLst>
      <p:ext uri="{BB962C8B-B14F-4D97-AF65-F5344CB8AC3E}">
        <p14:creationId xmlns:p14="http://schemas.microsoft.com/office/powerpoint/2010/main" val="1356745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711860-0252-D070-E5AF-844409366DD5}"/>
              </a:ext>
            </a:extLst>
          </p:cNvPr>
          <p:cNvSpPr>
            <a:spLocks noGrp="1"/>
          </p:cNvSpPr>
          <p:nvPr>
            <p:ph type="title"/>
          </p:nvPr>
        </p:nvSpPr>
        <p:spPr/>
        <p:txBody>
          <a:bodyPr/>
          <a:lstStyle/>
          <a:p>
            <a:r>
              <a:rPr lang="zh-TW" altLang="en-US" dirty="0"/>
              <a:t>開戶</a:t>
            </a:r>
          </a:p>
        </p:txBody>
      </p:sp>
      <p:sp>
        <p:nvSpPr>
          <p:cNvPr id="3" name="內容版面配置區 2">
            <a:extLst>
              <a:ext uri="{FF2B5EF4-FFF2-40B4-BE49-F238E27FC236}">
                <a16:creationId xmlns:a16="http://schemas.microsoft.com/office/drawing/2014/main" id="{E2801183-FC6D-9F0D-4181-662A0EAF4ECB}"/>
              </a:ext>
            </a:extLst>
          </p:cNvPr>
          <p:cNvSpPr>
            <a:spLocks noGrp="1"/>
          </p:cNvSpPr>
          <p:nvPr>
            <p:ph idx="1"/>
          </p:nvPr>
        </p:nvSpPr>
        <p:spPr>
          <a:xfrm>
            <a:off x="457200" y="1196752"/>
            <a:ext cx="8229600" cy="5040560"/>
          </a:xfrm>
        </p:spPr>
        <p:txBody>
          <a:bodyPr/>
          <a:lstStyle/>
          <a:p>
            <a:r>
              <a:rPr lang="zh-TW" altLang="en-US" dirty="0"/>
              <a:t>實體帳戶</a:t>
            </a:r>
            <a:r>
              <a:rPr lang="en-US" altLang="zh-TW" dirty="0"/>
              <a:t>(</a:t>
            </a:r>
            <a:r>
              <a:rPr lang="zh-TW" altLang="en-US" dirty="0"/>
              <a:t>有存摺</a:t>
            </a:r>
            <a:r>
              <a:rPr lang="en-US" altLang="zh-TW" dirty="0"/>
              <a:t>)</a:t>
            </a:r>
          </a:p>
          <a:p>
            <a:r>
              <a:rPr lang="zh-TW" altLang="en-US" dirty="0"/>
              <a:t>至戶籍地附近或是公司附近臺銀辦理</a:t>
            </a:r>
            <a:endParaRPr lang="en-US" altLang="zh-TW" dirty="0"/>
          </a:p>
          <a:p>
            <a:r>
              <a:rPr lang="zh-TW" altLang="en-US" dirty="0"/>
              <a:t>應備文件：雙證件、印章、</a:t>
            </a:r>
            <a:r>
              <a:rPr lang="en-US" altLang="zh-TW" dirty="0"/>
              <a:t>1000</a:t>
            </a:r>
            <a:r>
              <a:rPr lang="zh-TW" altLang="en-US" dirty="0"/>
              <a:t>元</a:t>
            </a:r>
            <a:endParaRPr lang="en-US" altLang="zh-TW" dirty="0"/>
          </a:p>
          <a:p>
            <a:endParaRPr lang="en-US" altLang="zh-TW" dirty="0"/>
          </a:p>
          <a:p>
            <a:r>
              <a:rPr lang="zh-TW" altLang="en-US" dirty="0"/>
              <a:t>數位帳戶</a:t>
            </a:r>
            <a:r>
              <a:rPr lang="en-US" altLang="zh-TW" dirty="0"/>
              <a:t>(</a:t>
            </a:r>
            <a:r>
              <a:rPr lang="zh-TW" altLang="en-US" dirty="0"/>
              <a:t>無存摺</a:t>
            </a:r>
            <a:r>
              <a:rPr lang="en-US" altLang="zh-TW" dirty="0"/>
              <a:t>)</a:t>
            </a:r>
          </a:p>
          <a:p>
            <a:r>
              <a:rPr lang="zh-TW" altLang="en-US" dirty="0"/>
              <a:t>可使用手機、電腦，線上辦理</a:t>
            </a:r>
            <a:endParaRPr lang="en-US" altLang="zh-TW" dirty="0"/>
          </a:p>
          <a:p>
            <a:r>
              <a:rPr lang="zh-TW" altLang="en-US" dirty="0">
                <a:latin typeface="+mn-ea"/>
              </a:rPr>
              <a:t>認證方式</a:t>
            </a:r>
            <a:r>
              <a:rPr lang="en-US" altLang="zh-TW" dirty="0">
                <a:latin typeface="+mn-ea"/>
              </a:rPr>
              <a:t>:</a:t>
            </a:r>
            <a:r>
              <a:rPr lang="zh-TW" altLang="en-US" dirty="0">
                <a:latin typeface="+mn-ea"/>
              </a:rPr>
              <a:t>有臺銀實體帳戶、學貸帳號、就學貸款入口網使用者代號</a:t>
            </a:r>
            <a:r>
              <a:rPr lang="zh-TW" altLang="en-US" dirty="0">
                <a:latin typeface="新細明體" panose="02020500000000000000" pitchFamily="18" charset="-120"/>
                <a:ea typeface="新細明體" panose="02020500000000000000" pitchFamily="18" charset="-120"/>
              </a:rPr>
              <a:t>、</a:t>
            </a:r>
            <a:r>
              <a:rPr lang="zh-TW" altLang="en-US" dirty="0">
                <a:latin typeface="+mn-ea"/>
              </a:rPr>
              <a:t>其他銀行的實體帳戶或是自然人憑證</a:t>
            </a:r>
            <a:r>
              <a:rPr lang="en-US" altLang="zh-TW" dirty="0">
                <a:latin typeface="+mn-ea"/>
              </a:rPr>
              <a:t>(5</a:t>
            </a:r>
            <a:r>
              <a:rPr lang="zh-TW" altLang="en-US" dirty="0">
                <a:latin typeface="+mn-ea"/>
              </a:rPr>
              <a:t>擇</a:t>
            </a:r>
            <a:r>
              <a:rPr lang="en-US" altLang="zh-TW" dirty="0">
                <a:latin typeface="+mn-ea"/>
              </a:rPr>
              <a:t>1)</a:t>
            </a:r>
          </a:p>
          <a:p>
            <a:endParaRPr lang="en-US" altLang="zh-TW" dirty="0"/>
          </a:p>
        </p:txBody>
      </p:sp>
    </p:spTree>
    <p:extLst>
      <p:ext uri="{BB962C8B-B14F-4D97-AF65-F5344CB8AC3E}">
        <p14:creationId xmlns:p14="http://schemas.microsoft.com/office/powerpoint/2010/main" val="2343654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4248A1-0ECE-8596-184B-05F0EFCC216A}"/>
              </a:ext>
            </a:extLst>
          </p:cNvPr>
          <p:cNvSpPr>
            <a:spLocks noGrp="1"/>
          </p:cNvSpPr>
          <p:nvPr>
            <p:ph type="title"/>
          </p:nvPr>
        </p:nvSpPr>
        <p:spPr/>
        <p:txBody>
          <a:bodyPr/>
          <a:lstStyle/>
          <a:p>
            <a:r>
              <a:rPr lang="zh-TW" altLang="en-US" dirty="0"/>
              <a:t>延期還款</a:t>
            </a:r>
          </a:p>
        </p:txBody>
      </p:sp>
      <p:sp>
        <p:nvSpPr>
          <p:cNvPr id="3" name="內容版面配置區 2">
            <a:extLst>
              <a:ext uri="{FF2B5EF4-FFF2-40B4-BE49-F238E27FC236}">
                <a16:creationId xmlns:a16="http://schemas.microsoft.com/office/drawing/2014/main" id="{69D6C98D-DBD0-BD26-F85D-BC9EF89B0D67}"/>
              </a:ext>
            </a:extLst>
          </p:cNvPr>
          <p:cNvSpPr>
            <a:spLocks noGrp="1"/>
          </p:cNvSpPr>
          <p:nvPr>
            <p:ph idx="1"/>
          </p:nvPr>
        </p:nvSpPr>
        <p:spPr>
          <a:xfrm>
            <a:off x="457200" y="1340768"/>
            <a:ext cx="8229600" cy="4825082"/>
          </a:xfrm>
        </p:spPr>
        <p:txBody>
          <a:bodyPr/>
          <a:lstStyle/>
          <a:p>
            <a:r>
              <a:rPr lang="zh-TW" altLang="en-US" sz="4000" dirty="0"/>
              <a:t>展延</a:t>
            </a:r>
            <a:r>
              <a:rPr lang="en-US" altLang="zh-TW" sz="4000" dirty="0"/>
              <a:t>(</a:t>
            </a:r>
            <a:r>
              <a:rPr lang="zh-TW" altLang="en-US" sz="4000" dirty="0"/>
              <a:t>服兵役、還在學、延畢</a:t>
            </a:r>
            <a:r>
              <a:rPr lang="en-US" altLang="zh-TW" sz="4000" dirty="0"/>
              <a:t>)</a:t>
            </a:r>
          </a:p>
          <a:p>
            <a:r>
              <a:rPr lang="zh-TW" altLang="en-US" sz="4000" dirty="0"/>
              <a:t>低所得緩繳</a:t>
            </a:r>
            <a:endParaRPr lang="en-US" altLang="zh-TW" sz="4000" dirty="0"/>
          </a:p>
          <a:p>
            <a:r>
              <a:rPr lang="zh-TW" altLang="en-US" sz="4000" dirty="0"/>
              <a:t>自付利息緩繳</a:t>
            </a:r>
          </a:p>
        </p:txBody>
      </p:sp>
    </p:spTree>
    <p:extLst>
      <p:ext uri="{BB962C8B-B14F-4D97-AF65-F5344CB8AC3E}">
        <p14:creationId xmlns:p14="http://schemas.microsoft.com/office/powerpoint/2010/main" val="1505730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2FFA8B-F651-D130-1F5B-4DD0754FAD10}"/>
              </a:ext>
            </a:extLst>
          </p:cNvPr>
          <p:cNvSpPr>
            <a:spLocks noGrp="1"/>
          </p:cNvSpPr>
          <p:nvPr>
            <p:ph type="title"/>
          </p:nvPr>
        </p:nvSpPr>
        <p:spPr/>
        <p:txBody>
          <a:bodyPr/>
          <a:lstStyle/>
          <a:p>
            <a:r>
              <a:rPr lang="zh-TW" altLang="en-US" dirty="0"/>
              <a:t>展延</a:t>
            </a:r>
            <a:r>
              <a:rPr lang="en-US" altLang="zh-TW" dirty="0"/>
              <a:t>(</a:t>
            </a:r>
            <a:r>
              <a:rPr lang="zh-TW" altLang="en-US" dirty="0"/>
              <a:t>表單下載</a:t>
            </a:r>
            <a:r>
              <a:rPr lang="en-US" altLang="zh-TW" dirty="0"/>
              <a:t>01)</a:t>
            </a:r>
            <a:endParaRPr lang="zh-TW" altLang="en-US" dirty="0"/>
          </a:p>
        </p:txBody>
      </p:sp>
      <p:sp>
        <p:nvSpPr>
          <p:cNvPr id="3" name="內容版面配置區 2">
            <a:extLst>
              <a:ext uri="{FF2B5EF4-FFF2-40B4-BE49-F238E27FC236}">
                <a16:creationId xmlns:a16="http://schemas.microsoft.com/office/drawing/2014/main" id="{CF9495F2-F932-2ACA-7ED5-5FDFF86C2631}"/>
              </a:ext>
            </a:extLst>
          </p:cNvPr>
          <p:cNvSpPr>
            <a:spLocks noGrp="1"/>
          </p:cNvSpPr>
          <p:nvPr>
            <p:ph idx="1"/>
          </p:nvPr>
        </p:nvSpPr>
        <p:spPr/>
        <p:txBody>
          <a:bodyPr/>
          <a:lstStyle/>
          <a:p>
            <a:pPr algn="just"/>
            <a:endParaRPr lang="en-US" altLang="zh-TW" sz="4000" dirty="0"/>
          </a:p>
          <a:p>
            <a:pPr algn="just"/>
            <a:r>
              <a:rPr lang="zh-TW" altLang="en-US" sz="4000" dirty="0"/>
              <a:t>學生本人可至鄰近的臺銀填寫申請書，或是準備好文件掛號寄到承貸分行。</a:t>
            </a:r>
            <a:endParaRPr lang="en-US" altLang="zh-TW" sz="4000" dirty="0"/>
          </a:p>
          <a:p>
            <a:pPr algn="just"/>
            <a:endParaRPr lang="en-US" altLang="zh-TW" sz="4000" dirty="0"/>
          </a:p>
          <a:p>
            <a:pPr algn="just"/>
            <a:r>
              <a:rPr lang="zh-TW" altLang="en-US" sz="4000" dirty="0"/>
              <a:t>必備文件申請書學生本人簽名、學生本人身分證正反影本。</a:t>
            </a:r>
            <a:endParaRPr lang="en-US" altLang="zh-TW" sz="4000" dirty="0"/>
          </a:p>
        </p:txBody>
      </p:sp>
    </p:spTree>
    <p:extLst>
      <p:ext uri="{BB962C8B-B14F-4D97-AF65-F5344CB8AC3E}">
        <p14:creationId xmlns:p14="http://schemas.microsoft.com/office/powerpoint/2010/main" val="1936382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E50888-1245-F0E2-9E1F-6D7AA172AECA}"/>
              </a:ext>
            </a:extLst>
          </p:cNvPr>
          <p:cNvSpPr>
            <a:spLocks noGrp="1"/>
          </p:cNvSpPr>
          <p:nvPr>
            <p:ph type="title"/>
          </p:nvPr>
        </p:nvSpPr>
        <p:spPr/>
        <p:txBody>
          <a:bodyPr/>
          <a:lstStyle/>
          <a:p>
            <a:r>
              <a:rPr lang="zh-TW" altLang="en-US" dirty="0"/>
              <a:t>不同情況應附加文件</a:t>
            </a:r>
          </a:p>
        </p:txBody>
      </p:sp>
      <p:sp>
        <p:nvSpPr>
          <p:cNvPr id="3" name="內容版面配置區 2">
            <a:extLst>
              <a:ext uri="{FF2B5EF4-FFF2-40B4-BE49-F238E27FC236}">
                <a16:creationId xmlns:a16="http://schemas.microsoft.com/office/drawing/2014/main" id="{27FC0197-CCDB-B246-85F3-C6D4418C19D7}"/>
              </a:ext>
            </a:extLst>
          </p:cNvPr>
          <p:cNvSpPr>
            <a:spLocks noGrp="1"/>
          </p:cNvSpPr>
          <p:nvPr>
            <p:ph idx="1"/>
          </p:nvPr>
        </p:nvSpPr>
        <p:spPr/>
        <p:txBody>
          <a:bodyPr/>
          <a:lstStyle/>
          <a:p>
            <a:endParaRPr lang="en-US" altLang="zh-TW" sz="4000" dirty="0"/>
          </a:p>
          <a:p>
            <a:pPr marL="0" indent="0">
              <a:buNone/>
            </a:pPr>
            <a:r>
              <a:rPr lang="zh-TW" altLang="en-US" sz="4000" dirty="0"/>
              <a:t>兵役</a:t>
            </a:r>
            <a:r>
              <a:rPr lang="en-US" altLang="zh-TW" sz="4000" dirty="0"/>
              <a:t>(</a:t>
            </a:r>
            <a:r>
              <a:rPr lang="zh-TW" altLang="en-US" sz="4000" dirty="0"/>
              <a:t>義務役</a:t>
            </a:r>
            <a:r>
              <a:rPr lang="en-US" altLang="zh-TW" sz="4000" dirty="0"/>
              <a:t>)</a:t>
            </a:r>
            <a:r>
              <a:rPr lang="zh-TW" altLang="en-US" sz="4000" dirty="0"/>
              <a:t>延期提供</a:t>
            </a:r>
            <a:endParaRPr lang="en-US" altLang="zh-TW" sz="4000" dirty="0"/>
          </a:p>
          <a:p>
            <a:r>
              <a:rPr lang="zh-TW" altLang="en-US" sz="4000" dirty="0">
                <a:solidFill>
                  <a:srgbClr val="0070C0"/>
                </a:solidFill>
              </a:rPr>
              <a:t>在營證明</a:t>
            </a:r>
            <a:r>
              <a:rPr lang="en-US" altLang="zh-TW" sz="4000" dirty="0">
                <a:solidFill>
                  <a:srgbClr val="0070C0"/>
                </a:solidFill>
              </a:rPr>
              <a:t>(</a:t>
            </a:r>
            <a:r>
              <a:rPr lang="zh-TW" altLang="en-US" sz="4000" dirty="0">
                <a:solidFill>
                  <a:srgbClr val="0070C0"/>
                </a:solidFill>
              </a:rPr>
              <a:t>正本</a:t>
            </a:r>
            <a:r>
              <a:rPr lang="en-US" altLang="zh-TW" sz="4000" dirty="0">
                <a:solidFill>
                  <a:srgbClr val="0070C0"/>
                </a:solidFill>
              </a:rPr>
              <a:t>)</a:t>
            </a:r>
            <a:endParaRPr lang="en-US" altLang="zh-TW" sz="4000" dirty="0"/>
          </a:p>
          <a:p>
            <a:r>
              <a:rPr lang="zh-TW" altLang="en-US" sz="4000" dirty="0">
                <a:solidFill>
                  <a:srgbClr val="0070C0"/>
                </a:solidFill>
              </a:rPr>
              <a:t>退伍令</a:t>
            </a:r>
            <a:r>
              <a:rPr lang="en-US" altLang="zh-TW" sz="4000" dirty="0">
                <a:solidFill>
                  <a:srgbClr val="0070C0"/>
                </a:solidFill>
              </a:rPr>
              <a:t>(</a:t>
            </a:r>
            <a:r>
              <a:rPr lang="zh-TW" altLang="en-US" sz="4000" dirty="0">
                <a:solidFill>
                  <a:srgbClr val="0070C0"/>
                </a:solidFill>
              </a:rPr>
              <a:t>影本</a:t>
            </a:r>
            <a:r>
              <a:rPr lang="en-US" altLang="zh-TW" sz="4000" dirty="0">
                <a:solidFill>
                  <a:srgbClr val="0070C0"/>
                </a:solidFill>
              </a:rPr>
              <a:t>)</a:t>
            </a:r>
          </a:p>
          <a:p>
            <a:r>
              <a:rPr lang="zh-TW" altLang="en-US" sz="4000" dirty="0">
                <a:solidFill>
                  <a:srgbClr val="FF0000"/>
                </a:solidFill>
              </a:rPr>
              <a:t>以上</a:t>
            </a:r>
            <a:r>
              <a:rPr lang="en-US" altLang="zh-TW" sz="4000" dirty="0">
                <a:solidFill>
                  <a:srgbClr val="FF0000"/>
                </a:solidFill>
              </a:rPr>
              <a:t>2</a:t>
            </a:r>
            <a:r>
              <a:rPr lang="zh-TW" altLang="en-US" sz="4000" dirty="0">
                <a:solidFill>
                  <a:srgbClr val="FF0000"/>
                </a:solidFill>
              </a:rPr>
              <a:t>擇</a:t>
            </a:r>
            <a:r>
              <a:rPr lang="en-US" altLang="zh-TW" sz="4000" dirty="0">
                <a:solidFill>
                  <a:srgbClr val="FF0000"/>
                </a:solidFill>
              </a:rPr>
              <a:t>1</a:t>
            </a:r>
          </a:p>
          <a:p>
            <a:endParaRPr lang="zh-TW" altLang="en-US" sz="4000" dirty="0"/>
          </a:p>
        </p:txBody>
      </p:sp>
    </p:spTree>
    <p:extLst>
      <p:ext uri="{BB962C8B-B14F-4D97-AF65-F5344CB8AC3E}">
        <p14:creationId xmlns:p14="http://schemas.microsoft.com/office/powerpoint/2010/main" val="3176162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9DADCD-2C0D-A5F3-1F89-CCAAA635D170}"/>
              </a:ext>
            </a:extLst>
          </p:cNvPr>
          <p:cNvSpPr>
            <a:spLocks noGrp="1"/>
          </p:cNvSpPr>
          <p:nvPr>
            <p:ph type="title"/>
          </p:nvPr>
        </p:nvSpPr>
        <p:spPr/>
        <p:txBody>
          <a:bodyPr/>
          <a:lstStyle/>
          <a:p>
            <a:r>
              <a:rPr lang="zh-TW" altLang="en-US" dirty="0"/>
              <a:t>不同情況應附加文件</a:t>
            </a:r>
          </a:p>
        </p:txBody>
      </p:sp>
      <p:sp>
        <p:nvSpPr>
          <p:cNvPr id="3" name="內容版面配置區 2">
            <a:extLst>
              <a:ext uri="{FF2B5EF4-FFF2-40B4-BE49-F238E27FC236}">
                <a16:creationId xmlns:a16="http://schemas.microsoft.com/office/drawing/2014/main" id="{86315671-0DA1-6586-9B21-3F5DF18BB8A2}"/>
              </a:ext>
            </a:extLst>
          </p:cNvPr>
          <p:cNvSpPr>
            <a:spLocks noGrp="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just">
              <a:buNone/>
            </a:pPr>
            <a:endParaRPr lang="en-US" altLang="zh-TW" sz="4000" dirty="0"/>
          </a:p>
          <a:p>
            <a:pPr marL="0" indent="0" algn="just">
              <a:buNone/>
            </a:pPr>
            <a:r>
              <a:rPr lang="zh-TW" altLang="en-US" sz="4000" dirty="0"/>
              <a:t>繼續在國內就學</a:t>
            </a:r>
            <a:r>
              <a:rPr lang="en-US" altLang="zh-TW" sz="4000" dirty="0"/>
              <a:t>(</a:t>
            </a:r>
            <a:r>
              <a:rPr lang="zh-TW" altLang="en-US" sz="4000" dirty="0"/>
              <a:t>含復學</a:t>
            </a:r>
            <a:r>
              <a:rPr lang="en-US" altLang="zh-TW" sz="4000" dirty="0"/>
              <a:t>)</a:t>
            </a:r>
            <a:r>
              <a:rPr lang="zh-TW" altLang="en-US" sz="4000" dirty="0"/>
              <a:t>、延畢繳交</a:t>
            </a:r>
            <a:endParaRPr lang="en-US" altLang="zh-TW" sz="4000" dirty="0"/>
          </a:p>
          <a:p>
            <a:pPr algn="just"/>
            <a:r>
              <a:rPr lang="zh-TW" altLang="en-US" sz="4000" dirty="0">
                <a:solidFill>
                  <a:srgbClr val="0070C0"/>
                </a:solidFill>
              </a:rPr>
              <a:t>學生證正反面影本</a:t>
            </a:r>
            <a:r>
              <a:rPr lang="en-US" altLang="zh-TW" sz="4000" dirty="0">
                <a:solidFill>
                  <a:srgbClr val="0070C0"/>
                </a:solidFill>
              </a:rPr>
              <a:t>(</a:t>
            </a:r>
            <a:r>
              <a:rPr lang="zh-TW" altLang="en-US" sz="4000" dirty="0">
                <a:solidFill>
                  <a:srgbClr val="0070C0"/>
                </a:solidFill>
              </a:rPr>
              <a:t>有蓋註冊章</a:t>
            </a:r>
            <a:r>
              <a:rPr lang="en-US" altLang="zh-TW" sz="4000" dirty="0">
                <a:solidFill>
                  <a:srgbClr val="0070C0"/>
                </a:solidFill>
              </a:rPr>
              <a:t>)</a:t>
            </a:r>
          </a:p>
          <a:p>
            <a:pPr algn="just"/>
            <a:r>
              <a:rPr lang="zh-TW" altLang="en-US" sz="4000" dirty="0">
                <a:solidFill>
                  <a:srgbClr val="0070C0"/>
                </a:solidFill>
              </a:rPr>
              <a:t>在學證明正本</a:t>
            </a:r>
            <a:endParaRPr lang="en-US" altLang="zh-TW" sz="4000" dirty="0">
              <a:solidFill>
                <a:srgbClr val="0070C0"/>
              </a:solidFill>
            </a:endParaRPr>
          </a:p>
          <a:p>
            <a:pPr algn="just"/>
            <a:r>
              <a:rPr lang="zh-TW" altLang="en-US" sz="4000" dirty="0">
                <a:solidFill>
                  <a:srgbClr val="0070C0"/>
                </a:solidFill>
              </a:rPr>
              <a:t>畢業證書影本</a:t>
            </a:r>
            <a:endParaRPr lang="en-US" altLang="zh-TW" sz="4000" dirty="0">
              <a:solidFill>
                <a:srgbClr val="0070C0"/>
              </a:solidFill>
            </a:endParaRPr>
          </a:p>
          <a:p>
            <a:pPr algn="just"/>
            <a:r>
              <a:rPr lang="zh-TW" altLang="en-US" sz="4000" dirty="0">
                <a:solidFill>
                  <a:srgbClr val="FF0000"/>
                </a:solidFill>
              </a:rPr>
              <a:t>以上</a:t>
            </a:r>
            <a:r>
              <a:rPr lang="en-US" altLang="zh-TW" sz="4000" dirty="0">
                <a:solidFill>
                  <a:srgbClr val="FF0000"/>
                </a:solidFill>
              </a:rPr>
              <a:t>3</a:t>
            </a:r>
            <a:r>
              <a:rPr lang="zh-TW" altLang="en-US" sz="4000" dirty="0">
                <a:solidFill>
                  <a:srgbClr val="FF0000"/>
                </a:solidFill>
              </a:rPr>
              <a:t>擇</a:t>
            </a:r>
            <a:r>
              <a:rPr lang="en-US" altLang="zh-TW" sz="4000" dirty="0">
                <a:solidFill>
                  <a:srgbClr val="FF0000"/>
                </a:solidFill>
              </a:rPr>
              <a:t>1</a:t>
            </a:r>
            <a:endParaRPr lang="zh-TW" altLang="en-US" sz="4000" dirty="0">
              <a:solidFill>
                <a:srgbClr val="FF0000"/>
              </a:solidFill>
            </a:endParaRPr>
          </a:p>
        </p:txBody>
      </p:sp>
    </p:spTree>
    <p:extLst>
      <p:ext uri="{BB962C8B-B14F-4D97-AF65-F5344CB8AC3E}">
        <p14:creationId xmlns:p14="http://schemas.microsoft.com/office/powerpoint/2010/main" val="3385218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36A30E-E17A-F1EE-189C-C5F1B9025CB8}"/>
              </a:ext>
            </a:extLst>
          </p:cNvPr>
          <p:cNvSpPr>
            <a:spLocks noGrp="1"/>
          </p:cNvSpPr>
          <p:nvPr>
            <p:ph type="title"/>
          </p:nvPr>
        </p:nvSpPr>
        <p:spPr/>
        <p:txBody>
          <a:bodyPr/>
          <a:lstStyle/>
          <a:p>
            <a:r>
              <a:rPr lang="zh-TW" altLang="en-US" dirty="0"/>
              <a:t>不同情況應附加文件</a:t>
            </a:r>
          </a:p>
        </p:txBody>
      </p:sp>
      <p:sp>
        <p:nvSpPr>
          <p:cNvPr id="3" name="內容版面配置區 2">
            <a:extLst>
              <a:ext uri="{FF2B5EF4-FFF2-40B4-BE49-F238E27FC236}">
                <a16:creationId xmlns:a16="http://schemas.microsoft.com/office/drawing/2014/main" id="{15A278BA-975F-47BB-3CCE-195806120BD6}"/>
              </a:ext>
            </a:extLst>
          </p:cNvPr>
          <p:cNvSpPr>
            <a:spLocks noGrp="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ltLang="zh-TW" sz="4000" dirty="0"/>
          </a:p>
          <a:p>
            <a:pPr marL="0" indent="0">
              <a:buNone/>
            </a:pPr>
            <a:r>
              <a:rPr lang="zh-TW" altLang="en-US" sz="4000" dirty="0"/>
              <a:t>教育實習、國外升學延期：</a:t>
            </a:r>
            <a:endParaRPr lang="en-US" altLang="zh-TW" sz="4000" dirty="0"/>
          </a:p>
          <a:p>
            <a:r>
              <a:rPr lang="zh-TW" altLang="en-US" sz="4000" dirty="0"/>
              <a:t>教育實習證</a:t>
            </a:r>
            <a:r>
              <a:rPr lang="en-US" altLang="zh-TW" sz="4000" dirty="0"/>
              <a:t>(</a:t>
            </a:r>
            <a:r>
              <a:rPr lang="zh-TW" altLang="en-US" sz="4000" dirty="0"/>
              <a:t>註冊實習 期滿日</a:t>
            </a:r>
            <a:r>
              <a:rPr lang="en-US" altLang="zh-TW" sz="4000" dirty="0"/>
              <a:t>)</a:t>
            </a:r>
            <a:r>
              <a:rPr lang="zh-TW" altLang="en-US" sz="4000" dirty="0"/>
              <a:t>、教育主管機關核准文件。 </a:t>
            </a:r>
            <a:endParaRPr lang="en-US" altLang="zh-TW" sz="4000" dirty="0"/>
          </a:p>
          <a:p>
            <a:endParaRPr lang="en-US" altLang="zh-TW" sz="4000" dirty="0"/>
          </a:p>
          <a:p>
            <a:r>
              <a:rPr lang="zh-TW" altLang="en-US" sz="4000" dirty="0"/>
              <a:t>此情況較為特殊，若有此類問題可直接致電承貸分行詢問。</a:t>
            </a:r>
            <a:endParaRPr lang="en-US" altLang="zh-TW" sz="4000" dirty="0"/>
          </a:p>
        </p:txBody>
      </p:sp>
    </p:spTree>
    <p:extLst>
      <p:ext uri="{BB962C8B-B14F-4D97-AF65-F5344CB8AC3E}">
        <p14:creationId xmlns:p14="http://schemas.microsoft.com/office/powerpoint/2010/main" val="416548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70323A-C636-4B14-B24F-915DF7DAB062}"/>
              </a:ext>
            </a:extLst>
          </p:cNvPr>
          <p:cNvSpPr>
            <a:spLocks noGrp="1"/>
          </p:cNvSpPr>
          <p:nvPr>
            <p:ph type="title"/>
          </p:nvPr>
        </p:nvSpPr>
        <p:spPr/>
        <p:txBody>
          <a:bodyPr/>
          <a:lstStyle/>
          <a:p>
            <a:r>
              <a:rPr lang="zh-TW" altLang="en-US" dirty="0"/>
              <a:t>申貸金額填寫</a:t>
            </a:r>
          </a:p>
        </p:txBody>
      </p:sp>
      <p:pic>
        <p:nvPicPr>
          <p:cNvPr id="8" name="圖片 7">
            <a:extLst>
              <a:ext uri="{FF2B5EF4-FFF2-40B4-BE49-F238E27FC236}">
                <a16:creationId xmlns:a16="http://schemas.microsoft.com/office/drawing/2014/main" id="{B22CEA81-CF8C-49BE-AF82-1BA37A9FC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204864"/>
            <a:ext cx="8640960" cy="2192836"/>
          </a:xfrm>
          <a:prstGeom prst="rect">
            <a:avLst/>
          </a:prstGeom>
        </p:spPr>
      </p:pic>
      <p:sp>
        <p:nvSpPr>
          <p:cNvPr id="3" name="爆炸: 十四角 2">
            <a:extLst>
              <a:ext uri="{FF2B5EF4-FFF2-40B4-BE49-F238E27FC236}">
                <a16:creationId xmlns:a16="http://schemas.microsoft.com/office/drawing/2014/main" id="{42B3FE6C-394E-4F69-86EB-757062FCC7BD}"/>
              </a:ext>
            </a:extLst>
          </p:cNvPr>
          <p:cNvSpPr/>
          <p:nvPr/>
        </p:nvSpPr>
        <p:spPr>
          <a:xfrm>
            <a:off x="1835696" y="3694690"/>
            <a:ext cx="5976664" cy="3096344"/>
          </a:xfrm>
          <a:prstGeom prst="irregularSeal2">
            <a:avLst/>
          </a:prstGeom>
          <a:ln>
            <a:solidFill>
              <a:srgbClr val="92D05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sz="4000" dirty="0">
                <a:solidFill>
                  <a:srgbClr val="FF0000"/>
                </a:solidFill>
              </a:rPr>
              <a:t>沒打開繳費單</a:t>
            </a:r>
          </a:p>
        </p:txBody>
      </p:sp>
      <p:sp>
        <p:nvSpPr>
          <p:cNvPr id="4" name="箭號: 五邊形 3">
            <a:extLst>
              <a:ext uri="{FF2B5EF4-FFF2-40B4-BE49-F238E27FC236}">
                <a16:creationId xmlns:a16="http://schemas.microsoft.com/office/drawing/2014/main" id="{5FF5849F-01B5-4D61-87E5-40B7C7B473B9}"/>
              </a:ext>
            </a:extLst>
          </p:cNvPr>
          <p:cNvSpPr/>
          <p:nvPr/>
        </p:nvSpPr>
        <p:spPr>
          <a:xfrm>
            <a:off x="395536" y="1253816"/>
            <a:ext cx="2880320" cy="7794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dirty="0">
                <a:solidFill>
                  <a:srgbClr val="002060"/>
                </a:solidFill>
              </a:rPr>
              <a:t>常見錯誤</a:t>
            </a:r>
          </a:p>
        </p:txBody>
      </p:sp>
    </p:spTree>
    <p:extLst>
      <p:ext uri="{BB962C8B-B14F-4D97-AF65-F5344CB8AC3E}">
        <p14:creationId xmlns:p14="http://schemas.microsoft.com/office/powerpoint/2010/main" val="249970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23FC49-D8F3-58BA-5FB7-9C7299E5BF68}"/>
              </a:ext>
            </a:extLst>
          </p:cNvPr>
          <p:cNvSpPr>
            <a:spLocks noGrp="1"/>
          </p:cNvSpPr>
          <p:nvPr>
            <p:ph type="title"/>
          </p:nvPr>
        </p:nvSpPr>
        <p:spPr/>
        <p:txBody>
          <a:bodyPr/>
          <a:lstStyle/>
          <a:p>
            <a:r>
              <a:rPr lang="zh-TW" altLang="en-US" dirty="0"/>
              <a:t>低所得緩繳</a:t>
            </a:r>
            <a:r>
              <a:rPr lang="en-US" altLang="zh-TW" dirty="0"/>
              <a:t>(</a:t>
            </a:r>
            <a:r>
              <a:rPr lang="zh-TW" altLang="en-US" dirty="0"/>
              <a:t>表單下載</a:t>
            </a:r>
            <a:r>
              <a:rPr lang="en-US" altLang="zh-TW" dirty="0"/>
              <a:t>02-1)</a:t>
            </a:r>
            <a:endParaRPr lang="zh-TW" altLang="en-US" dirty="0"/>
          </a:p>
        </p:txBody>
      </p:sp>
      <p:sp>
        <p:nvSpPr>
          <p:cNvPr id="3" name="內容版面配置區 2">
            <a:extLst>
              <a:ext uri="{FF2B5EF4-FFF2-40B4-BE49-F238E27FC236}">
                <a16:creationId xmlns:a16="http://schemas.microsoft.com/office/drawing/2014/main" id="{60C627F3-313E-B88D-D95C-49D218432CA0}"/>
              </a:ext>
            </a:extLst>
          </p:cNvPr>
          <p:cNvSpPr>
            <a:spLocks noGrp="1"/>
          </p:cNvSpPr>
          <p:nvPr>
            <p:ph idx="1"/>
          </p:nvPr>
        </p:nvSpPr>
        <p:spPr>
          <a:xfrm>
            <a:off x="457200" y="1412776"/>
            <a:ext cx="8229600" cy="4753074"/>
          </a:xfrm>
        </p:spPr>
        <p:txBody>
          <a:bodyPr/>
          <a:lstStyle/>
          <a:p>
            <a:pPr marL="0" indent="0" algn="just">
              <a:buNone/>
            </a:pPr>
            <a:r>
              <a:rPr lang="zh-TW" altLang="en-US" dirty="0">
                <a:solidFill>
                  <a:srgbClr val="FF0000"/>
                </a:solidFill>
              </a:rPr>
              <a:t>此緩繳最多可申辦</a:t>
            </a:r>
            <a:r>
              <a:rPr lang="en-US" altLang="zh-TW" dirty="0">
                <a:solidFill>
                  <a:srgbClr val="FF0000"/>
                </a:solidFill>
              </a:rPr>
              <a:t>12</a:t>
            </a:r>
            <a:r>
              <a:rPr lang="zh-TW" altLang="en-US" dirty="0">
                <a:solidFill>
                  <a:srgbClr val="FF0000"/>
                </a:solidFill>
              </a:rPr>
              <a:t>次，一次以</a:t>
            </a:r>
            <a:r>
              <a:rPr lang="en-US" altLang="zh-TW" dirty="0">
                <a:solidFill>
                  <a:srgbClr val="FF0000"/>
                </a:solidFill>
              </a:rPr>
              <a:t>1</a:t>
            </a:r>
            <a:r>
              <a:rPr lang="zh-TW" altLang="en-US" dirty="0">
                <a:solidFill>
                  <a:srgbClr val="FF0000"/>
                </a:solidFill>
              </a:rPr>
              <a:t>年為限。</a:t>
            </a:r>
            <a:endParaRPr lang="en-US" altLang="zh-TW" dirty="0">
              <a:solidFill>
                <a:srgbClr val="FF0000"/>
              </a:solidFill>
            </a:endParaRPr>
          </a:p>
          <a:p>
            <a:pPr algn="just"/>
            <a:endParaRPr lang="en-US" altLang="zh-TW" dirty="0"/>
          </a:p>
          <a:p>
            <a:pPr algn="just"/>
            <a:r>
              <a:rPr lang="zh-TW" altLang="en-US" dirty="0"/>
              <a:t>條件：</a:t>
            </a:r>
            <a:endParaRPr lang="en-US" altLang="zh-TW" dirty="0"/>
          </a:p>
          <a:p>
            <a:pPr marL="360000" indent="0" algn="just">
              <a:buNone/>
            </a:pPr>
            <a:r>
              <a:rPr lang="zh-TW" altLang="en-US" dirty="0"/>
              <a:t>前一年所得不足</a:t>
            </a:r>
            <a:r>
              <a:rPr lang="en-US" altLang="zh-TW" dirty="0"/>
              <a:t>60</a:t>
            </a:r>
            <a:r>
              <a:rPr lang="zh-TW" altLang="en-US" dirty="0"/>
              <a:t>萬</a:t>
            </a:r>
            <a:r>
              <a:rPr lang="en-US" altLang="zh-TW" dirty="0"/>
              <a:t>(</a:t>
            </a:r>
            <a:r>
              <a:rPr lang="zh-TW" altLang="en-US" dirty="0"/>
              <a:t>平均不達</a:t>
            </a:r>
            <a:r>
              <a:rPr lang="en-US" altLang="zh-TW" dirty="0"/>
              <a:t>5</a:t>
            </a:r>
            <a:r>
              <a:rPr lang="zh-TW" altLang="en-US" dirty="0"/>
              <a:t>萬</a:t>
            </a:r>
            <a:r>
              <a:rPr lang="en-US" altLang="zh-TW" dirty="0"/>
              <a:t>)</a:t>
            </a:r>
            <a:r>
              <a:rPr lang="zh-TW" altLang="en-US" dirty="0"/>
              <a:t>，包含年終、中獎等等收入；當年度有低收或中低收資格。</a:t>
            </a:r>
            <a:endParaRPr lang="en-US" altLang="zh-TW" dirty="0"/>
          </a:p>
          <a:p>
            <a:pPr algn="just"/>
            <a:r>
              <a:rPr lang="zh-TW" altLang="en-US" dirty="0"/>
              <a:t>繳費正常</a:t>
            </a:r>
            <a:r>
              <a:rPr lang="en-US" altLang="zh-TW" dirty="0"/>
              <a:t>(</a:t>
            </a:r>
            <a:r>
              <a:rPr lang="zh-TW" altLang="en-US" dirty="0"/>
              <a:t>學貸無逾期</a:t>
            </a:r>
            <a:r>
              <a:rPr lang="en-US" altLang="zh-TW" dirty="0"/>
              <a:t>)</a:t>
            </a:r>
          </a:p>
        </p:txBody>
      </p:sp>
    </p:spTree>
    <p:extLst>
      <p:ext uri="{BB962C8B-B14F-4D97-AF65-F5344CB8AC3E}">
        <p14:creationId xmlns:p14="http://schemas.microsoft.com/office/powerpoint/2010/main" val="1804902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8E420A-EB34-EAEC-63BF-91D798A0E7B7}"/>
              </a:ext>
            </a:extLst>
          </p:cNvPr>
          <p:cNvSpPr>
            <a:spLocks noGrp="1"/>
          </p:cNvSpPr>
          <p:nvPr>
            <p:ph type="title"/>
          </p:nvPr>
        </p:nvSpPr>
        <p:spPr/>
        <p:txBody>
          <a:bodyPr/>
          <a:lstStyle/>
          <a:p>
            <a:r>
              <a:rPr lang="zh-TW" altLang="en-US" dirty="0"/>
              <a:t>應備文件</a:t>
            </a:r>
          </a:p>
        </p:txBody>
      </p:sp>
      <p:sp>
        <p:nvSpPr>
          <p:cNvPr id="3" name="內容版面配置區 2">
            <a:extLst>
              <a:ext uri="{FF2B5EF4-FFF2-40B4-BE49-F238E27FC236}">
                <a16:creationId xmlns:a16="http://schemas.microsoft.com/office/drawing/2014/main" id="{A5F2D9FB-B75A-830E-B7F7-3289DD14B75B}"/>
              </a:ext>
            </a:extLst>
          </p:cNvPr>
          <p:cNvSpPr>
            <a:spLocks noGrp="1"/>
          </p:cNvSpPr>
          <p:nvPr>
            <p:ph idx="1"/>
          </p:nvPr>
        </p:nvSpPr>
        <p:spPr>
          <a:xfrm>
            <a:off x="457200" y="1700808"/>
            <a:ext cx="8229600" cy="4465042"/>
          </a:xfrm>
        </p:spPr>
        <p:txBody>
          <a:bodyPr/>
          <a:lstStyle/>
          <a:p>
            <a:r>
              <a:rPr lang="zh-TW" altLang="en-US" dirty="0"/>
              <a:t>必備文件</a:t>
            </a:r>
            <a:r>
              <a:rPr lang="en-US" altLang="zh-TW" dirty="0"/>
              <a:t>:</a:t>
            </a:r>
          </a:p>
          <a:p>
            <a:r>
              <a:rPr lang="zh-TW" altLang="en-US" dirty="0"/>
              <a:t>學生及全體保證人在申請書上簽名</a:t>
            </a:r>
            <a:r>
              <a:rPr lang="en-US" altLang="zh-TW" dirty="0"/>
              <a:t>+</a:t>
            </a:r>
            <a:r>
              <a:rPr lang="zh-TW" altLang="en-US" dirty="0"/>
              <a:t>蓋章</a:t>
            </a:r>
            <a:endParaRPr lang="en-US" altLang="zh-TW" dirty="0"/>
          </a:p>
          <a:p>
            <a:pPr algn="just"/>
            <a:r>
              <a:rPr lang="zh-TW" altLang="en-US" dirty="0"/>
              <a:t>學生及全體保證人身分證正反面影本</a:t>
            </a:r>
            <a:r>
              <a:rPr lang="en-US" altLang="zh-TW" dirty="0"/>
              <a:t>(</a:t>
            </a:r>
            <a:r>
              <a:rPr lang="zh-TW" altLang="en-US" dirty="0"/>
              <a:t>或是一個月內的戶籍謄本正本</a:t>
            </a:r>
            <a:r>
              <a:rPr lang="en-US" altLang="zh-TW" dirty="0"/>
              <a:t>)</a:t>
            </a:r>
            <a:r>
              <a:rPr lang="zh-TW" altLang="en-US" dirty="0"/>
              <a:t>。</a:t>
            </a:r>
            <a:endParaRPr lang="en-US" altLang="zh-TW" dirty="0"/>
          </a:p>
          <a:p>
            <a:endParaRPr lang="en-US" altLang="zh-TW" dirty="0"/>
          </a:p>
        </p:txBody>
      </p:sp>
    </p:spTree>
    <p:extLst>
      <p:ext uri="{BB962C8B-B14F-4D97-AF65-F5344CB8AC3E}">
        <p14:creationId xmlns:p14="http://schemas.microsoft.com/office/powerpoint/2010/main" val="348830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57983A-3954-6D31-2D34-D678C4067FA6}"/>
              </a:ext>
            </a:extLst>
          </p:cNvPr>
          <p:cNvSpPr>
            <a:spLocks noGrp="1"/>
          </p:cNvSpPr>
          <p:nvPr>
            <p:ph type="title"/>
          </p:nvPr>
        </p:nvSpPr>
        <p:spPr/>
        <p:txBody>
          <a:bodyPr/>
          <a:lstStyle/>
          <a:p>
            <a:r>
              <a:rPr lang="zh-TW" altLang="en-US" dirty="0"/>
              <a:t>不同情況應附加文件</a:t>
            </a:r>
          </a:p>
        </p:txBody>
      </p:sp>
      <p:sp>
        <p:nvSpPr>
          <p:cNvPr id="3" name="內容版面配置區 2">
            <a:extLst>
              <a:ext uri="{FF2B5EF4-FFF2-40B4-BE49-F238E27FC236}">
                <a16:creationId xmlns:a16="http://schemas.microsoft.com/office/drawing/2014/main" id="{37D016ED-530B-06CC-C8E9-B8A18168D283}"/>
              </a:ext>
            </a:extLst>
          </p:cNvPr>
          <p:cNvSpPr>
            <a:spLocks noGrp="1"/>
          </p:cNvSpPr>
          <p:nvPr>
            <p:ph idx="1"/>
          </p:nvPr>
        </p:nvSpPr>
        <p:spPr/>
        <p:txBody>
          <a:bodyPr/>
          <a:lstStyle/>
          <a:p>
            <a:pPr marL="0" indent="0">
              <a:buNone/>
            </a:pPr>
            <a:r>
              <a:rPr lang="en-US" altLang="zh-TW" dirty="0">
                <a:solidFill>
                  <a:srgbClr val="FF0000"/>
                </a:solidFill>
              </a:rPr>
              <a:t>1~4</a:t>
            </a:r>
            <a:r>
              <a:rPr lang="zh-TW" altLang="en-US" dirty="0">
                <a:solidFill>
                  <a:srgbClr val="FF0000"/>
                </a:solidFill>
              </a:rPr>
              <a:t>月間</a:t>
            </a:r>
            <a:endParaRPr lang="en-US" altLang="zh-TW" dirty="0">
              <a:solidFill>
                <a:srgbClr val="FF0000"/>
              </a:solidFill>
            </a:endParaRPr>
          </a:p>
          <a:p>
            <a:r>
              <a:rPr lang="zh-TW" altLang="en-US" dirty="0"/>
              <a:t>前一年度勞工保險局之「勞保被保險人投保資料表」。</a:t>
            </a:r>
            <a:endParaRPr lang="en-US" altLang="zh-TW" dirty="0"/>
          </a:p>
          <a:p>
            <a:r>
              <a:rPr lang="zh-TW" altLang="en-US" dirty="0"/>
              <a:t>委任書</a:t>
            </a:r>
            <a:r>
              <a:rPr lang="en-US" altLang="zh-TW" dirty="0"/>
              <a:t>(</a:t>
            </a:r>
            <a:r>
              <a:rPr lang="zh-TW" altLang="en-US" dirty="0"/>
              <a:t>表單下載</a:t>
            </a:r>
            <a:r>
              <a:rPr lang="en-US" altLang="zh-TW" dirty="0"/>
              <a:t>13)</a:t>
            </a:r>
          </a:p>
          <a:p>
            <a:r>
              <a:rPr lang="zh-TW" altLang="en-US" dirty="0"/>
              <a:t>另附學生本人身分證影本，切結「本影本與正本相符」字樣並簽名。</a:t>
            </a:r>
            <a:endParaRPr lang="en-US" altLang="zh-TW" dirty="0"/>
          </a:p>
          <a:p>
            <a:endParaRPr lang="en-US" altLang="zh-TW" dirty="0"/>
          </a:p>
          <a:p>
            <a:pPr marL="0" indent="0">
              <a:buNone/>
            </a:pPr>
            <a:r>
              <a:rPr lang="en-US" altLang="zh-TW" dirty="0">
                <a:solidFill>
                  <a:srgbClr val="FF0000"/>
                </a:solidFill>
              </a:rPr>
              <a:t>5~12</a:t>
            </a:r>
            <a:r>
              <a:rPr lang="zh-TW" altLang="en-US" dirty="0">
                <a:solidFill>
                  <a:srgbClr val="FF0000"/>
                </a:solidFill>
              </a:rPr>
              <a:t>月間</a:t>
            </a:r>
            <a:endParaRPr lang="en-US" altLang="zh-TW" dirty="0">
              <a:solidFill>
                <a:srgbClr val="FF0000"/>
              </a:solidFill>
            </a:endParaRPr>
          </a:p>
          <a:p>
            <a:r>
              <a:rPr lang="zh-TW" altLang="en-US" dirty="0"/>
              <a:t>前一年度學生個人「綜合所得稅各類所得資料清單」。</a:t>
            </a:r>
          </a:p>
          <a:p>
            <a:endParaRPr lang="zh-TW" altLang="en-US" dirty="0"/>
          </a:p>
        </p:txBody>
      </p:sp>
    </p:spTree>
    <p:extLst>
      <p:ext uri="{BB962C8B-B14F-4D97-AF65-F5344CB8AC3E}">
        <p14:creationId xmlns:p14="http://schemas.microsoft.com/office/powerpoint/2010/main" val="3304984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1669F2-F57D-921F-73F3-41491A3F45B2}"/>
              </a:ext>
            </a:extLst>
          </p:cNvPr>
          <p:cNvSpPr>
            <a:spLocks noGrp="1"/>
          </p:cNvSpPr>
          <p:nvPr>
            <p:ph type="title"/>
          </p:nvPr>
        </p:nvSpPr>
        <p:spPr/>
        <p:txBody>
          <a:bodyPr/>
          <a:lstStyle/>
          <a:p>
            <a:r>
              <a:rPr lang="zh-TW" altLang="en-US" dirty="0"/>
              <a:t>不同情況應附加文件</a:t>
            </a:r>
          </a:p>
        </p:txBody>
      </p:sp>
      <p:sp>
        <p:nvSpPr>
          <p:cNvPr id="3" name="內容版面配置區 2">
            <a:extLst>
              <a:ext uri="{FF2B5EF4-FFF2-40B4-BE49-F238E27FC236}">
                <a16:creationId xmlns:a16="http://schemas.microsoft.com/office/drawing/2014/main" id="{D973248C-0E7D-E4B3-B229-5F746BC89F11}"/>
              </a:ext>
            </a:extLst>
          </p:cNvPr>
          <p:cNvSpPr>
            <a:spLocks noGrp="1"/>
          </p:cNvSpPr>
          <p:nvPr>
            <p:ph idx="1"/>
          </p:nvPr>
        </p:nvSpPr>
        <p:spPr>
          <a:xfrm>
            <a:off x="457200" y="1628800"/>
            <a:ext cx="8229600" cy="4537050"/>
          </a:xfrm>
        </p:spPr>
        <p:txBody>
          <a:bodyPr/>
          <a:lstStyle/>
          <a:p>
            <a:r>
              <a:rPr lang="zh-TW" altLang="en-US" dirty="0"/>
              <a:t>學貸會認定非在職專班的學生在學時無收入</a:t>
            </a:r>
            <a:endParaRPr lang="en-US" altLang="zh-TW" dirty="0"/>
          </a:p>
          <a:p>
            <a:r>
              <a:rPr lang="zh-TW" altLang="en-US" dirty="0"/>
              <a:t>假設正常畢業</a:t>
            </a:r>
            <a:r>
              <a:rPr lang="en-US" altLang="zh-TW" dirty="0"/>
              <a:t>(6</a:t>
            </a:r>
            <a:r>
              <a:rPr lang="zh-TW" altLang="en-US" dirty="0"/>
              <a:t>月</a:t>
            </a:r>
            <a:r>
              <a:rPr lang="en-US" altLang="zh-TW" dirty="0"/>
              <a:t>)</a:t>
            </a:r>
            <a:r>
              <a:rPr lang="zh-TW" altLang="en-US" dirty="0"/>
              <a:t>的學生，所得就會限制在</a:t>
            </a:r>
            <a:r>
              <a:rPr lang="en-US" altLang="zh-TW" dirty="0"/>
              <a:t>(6</a:t>
            </a:r>
            <a:r>
              <a:rPr lang="zh-TW" altLang="en-US" dirty="0"/>
              <a:t>個月非在學身分</a:t>
            </a:r>
            <a:r>
              <a:rPr lang="en-US" altLang="zh-TW" dirty="0"/>
              <a:t>X5</a:t>
            </a:r>
            <a:r>
              <a:rPr lang="zh-TW" altLang="en-US" dirty="0"/>
              <a:t>萬</a:t>
            </a:r>
            <a:r>
              <a:rPr lang="en-US" altLang="zh-TW" dirty="0"/>
              <a:t>=30</a:t>
            </a:r>
            <a:r>
              <a:rPr lang="zh-TW" altLang="en-US" dirty="0"/>
              <a:t>萬</a:t>
            </a:r>
            <a:r>
              <a:rPr lang="en-US" altLang="zh-TW" dirty="0"/>
              <a:t>)</a:t>
            </a:r>
          </a:p>
          <a:p>
            <a:r>
              <a:rPr lang="zh-TW" altLang="en-US" dirty="0"/>
              <a:t>若前一年還是學生</a:t>
            </a:r>
            <a:r>
              <a:rPr lang="en-US" altLang="zh-TW" dirty="0"/>
              <a:t>(</a:t>
            </a:r>
            <a:r>
              <a:rPr lang="zh-TW" altLang="en-US" dirty="0"/>
              <a:t>在學期間有打工</a:t>
            </a:r>
            <a:r>
              <a:rPr lang="en-US" altLang="zh-TW" dirty="0"/>
              <a:t>)</a:t>
            </a:r>
            <a:r>
              <a:rPr lang="zh-TW" altLang="en-US" dirty="0"/>
              <a:t>想申請緩繳一定會超過</a:t>
            </a:r>
            <a:r>
              <a:rPr lang="en-US" altLang="zh-TW" dirty="0"/>
              <a:t>30</a:t>
            </a:r>
            <a:r>
              <a:rPr lang="zh-TW" altLang="en-US" dirty="0"/>
              <a:t>萬</a:t>
            </a:r>
            <a:endParaRPr lang="en-US" altLang="zh-TW" dirty="0"/>
          </a:p>
          <a:p>
            <a:r>
              <a:rPr lang="zh-TW" altLang="en-US" dirty="0"/>
              <a:t>需另外附上在學期間的打工收入證明</a:t>
            </a:r>
          </a:p>
        </p:txBody>
      </p:sp>
    </p:spTree>
    <p:extLst>
      <p:ext uri="{BB962C8B-B14F-4D97-AF65-F5344CB8AC3E}">
        <p14:creationId xmlns:p14="http://schemas.microsoft.com/office/powerpoint/2010/main" val="4110871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B2B820-F521-B93B-879D-A9D55CB9436B}"/>
              </a:ext>
            </a:extLst>
          </p:cNvPr>
          <p:cNvSpPr>
            <a:spLocks noGrp="1"/>
          </p:cNvSpPr>
          <p:nvPr>
            <p:ph type="title"/>
          </p:nvPr>
        </p:nvSpPr>
        <p:spPr>
          <a:xfrm>
            <a:off x="971550" y="57150"/>
            <a:ext cx="7488882" cy="779463"/>
          </a:xfrm>
        </p:spPr>
        <p:txBody>
          <a:bodyPr/>
          <a:lstStyle/>
          <a:p>
            <a:r>
              <a:rPr lang="zh-TW" altLang="en-US" dirty="0"/>
              <a:t>自付利息緩繳</a:t>
            </a:r>
            <a:r>
              <a:rPr lang="en-US" altLang="zh-TW" dirty="0"/>
              <a:t>(</a:t>
            </a:r>
            <a:r>
              <a:rPr lang="zh-TW" altLang="en-US" dirty="0"/>
              <a:t>表單下載</a:t>
            </a:r>
            <a:r>
              <a:rPr lang="en-US" altLang="zh-TW" dirty="0"/>
              <a:t>02-2)</a:t>
            </a:r>
            <a:endParaRPr lang="zh-TW" altLang="en-US" dirty="0"/>
          </a:p>
        </p:txBody>
      </p:sp>
      <p:sp>
        <p:nvSpPr>
          <p:cNvPr id="3" name="內容版面配置區 2">
            <a:extLst>
              <a:ext uri="{FF2B5EF4-FFF2-40B4-BE49-F238E27FC236}">
                <a16:creationId xmlns:a16="http://schemas.microsoft.com/office/drawing/2014/main" id="{FC3BB404-C050-1952-DCDD-0DDB7E84B9C3}"/>
              </a:ext>
            </a:extLst>
          </p:cNvPr>
          <p:cNvSpPr>
            <a:spLocks noGrp="1"/>
          </p:cNvSpPr>
          <p:nvPr>
            <p:ph idx="1"/>
          </p:nvPr>
        </p:nvSpPr>
        <p:spPr>
          <a:xfrm>
            <a:off x="457200" y="1412776"/>
            <a:ext cx="8229600" cy="4753074"/>
          </a:xfrm>
        </p:spPr>
        <p:txBody>
          <a:bodyPr/>
          <a:lstStyle/>
          <a:p>
            <a:r>
              <a:rPr lang="zh-TW" altLang="en-US" dirty="0"/>
              <a:t>此緩繳最多可申辦</a:t>
            </a:r>
            <a:r>
              <a:rPr lang="en-US" altLang="zh-TW" dirty="0"/>
              <a:t>12</a:t>
            </a:r>
            <a:r>
              <a:rPr lang="zh-TW" altLang="en-US" dirty="0"/>
              <a:t>年，一次可申辦</a:t>
            </a:r>
            <a:r>
              <a:rPr lang="en-US" altLang="zh-TW" dirty="0"/>
              <a:t>1~12</a:t>
            </a:r>
            <a:r>
              <a:rPr lang="zh-TW" altLang="en-US" dirty="0"/>
              <a:t>年，且中途不可取消繳息</a:t>
            </a:r>
            <a:r>
              <a:rPr lang="en-US" altLang="zh-TW" dirty="0"/>
              <a:t>(</a:t>
            </a:r>
            <a:r>
              <a:rPr lang="zh-TW" altLang="en-US" dirty="0"/>
              <a:t>除非結清</a:t>
            </a:r>
            <a:r>
              <a:rPr lang="en-US" altLang="zh-TW" dirty="0"/>
              <a:t>)</a:t>
            </a:r>
            <a:r>
              <a:rPr lang="zh-TW" altLang="en-US" dirty="0"/>
              <a:t>。</a:t>
            </a:r>
            <a:endParaRPr lang="en-US" altLang="zh-TW" dirty="0"/>
          </a:p>
          <a:p>
            <a:pPr marL="0" indent="0">
              <a:buNone/>
            </a:pPr>
            <a:endParaRPr lang="en-US" altLang="zh-TW" dirty="0"/>
          </a:p>
          <a:p>
            <a:r>
              <a:rPr lang="zh-TW" altLang="en-US" dirty="0"/>
              <a:t>適用對象</a:t>
            </a:r>
            <a:r>
              <a:rPr lang="en-US" altLang="zh-TW" dirty="0"/>
              <a:t>:</a:t>
            </a:r>
            <a:r>
              <a:rPr lang="zh-TW" altLang="en-US" dirty="0"/>
              <a:t>前一年所得超過或是費用無法繳正常者。</a:t>
            </a:r>
            <a:endParaRPr lang="en-US" altLang="zh-TW" dirty="0"/>
          </a:p>
          <a:p>
            <a:endParaRPr lang="en-US" altLang="zh-TW" dirty="0"/>
          </a:p>
        </p:txBody>
      </p:sp>
    </p:spTree>
    <p:extLst>
      <p:ext uri="{BB962C8B-B14F-4D97-AF65-F5344CB8AC3E}">
        <p14:creationId xmlns:p14="http://schemas.microsoft.com/office/powerpoint/2010/main" val="2283017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A6C5F8-A511-D6F6-D1A0-78407DAE2871}"/>
              </a:ext>
            </a:extLst>
          </p:cNvPr>
          <p:cNvSpPr>
            <a:spLocks noGrp="1"/>
          </p:cNvSpPr>
          <p:nvPr>
            <p:ph type="title"/>
          </p:nvPr>
        </p:nvSpPr>
        <p:spPr/>
        <p:txBody>
          <a:bodyPr/>
          <a:lstStyle/>
          <a:p>
            <a:r>
              <a:rPr lang="zh-TW" altLang="en-US" dirty="0"/>
              <a:t>應備文件</a:t>
            </a:r>
          </a:p>
        </p:txBody>
      </p:sp>
      <p:sp>
        <p:nvSpPr>
          <p:cNvPr id="3" name="內容版面配置區 2">
            <a:extLst>
              <a:ext uri="{FF2B5EF4-FFF2-40B4-BE49-F238E27FC236}">
                <a16:creationId xmlns:a16="http://schemas.microsoft.com/office/drawing/2014/main" id="{C69406A7-8766-6F2C-2C98-D51500E2BBB5}"/>
              </a:ext>
            </a:extLst>
          </p:cNvPr>
          <p:cNvSpPr>
            <a:spLocks noGrp="1"/>
          </p:cNvSpPr>
          <p:nvPr>
            <p:ph idx="1"/>
          </p:nvPr>
        </p:nvSpPr>
        <p:spPr>
          <a:xfrm>
            <a:off x="457200" y="1484784"/>
            <a:ext cx="8229600" cy="4681066"/>
          </a:xfrm>
        </p:spPr>
        <p:txBody>
          <a:bodyPr/>
          <a:lstStyle/>
          <a:p>
            <a:r>
              <a:rPr lang="zh-TW" altLang="en-US" dirty="0"/>
              <a:t>學生及全體保證人在申請書上簽名</a:t>
            </a:r>
            <a:r>
              <a:rPr lang="en-US" altLang="zh-TW" dirty="0"/>
              <a:t>+</a:t>
            </a:r>
            <a:r>
              <a:rPr lang="zh-TW" altLang="en-US" dirty="0"/>
              <a:t>蓋章</a:t>
            </a:r>
            <a:endParaRPr lang="en-US" altLang="zh-TW" dirty="0"/>
          </a:p>
          <a:p>
            <a:r>
              <a:rPr lang="zh-TW" altLang="en-US" dirty="0"/>
              <a:t>學生及全體保證人身分證正反面影本</a:t>
            </a:r>
            <a:r>
              <a:rPr lang="en-US" altLang="zh-TW" dirty="0"/>
              <a:t>(</a:t>
            </a:r>
            <a:r>
              <a:rPr lang="zh-TW" altLang="en-US" dirty="0"/>
              <a:t>或是一個月內的戶籍謄本正本</a:t>
            </a:r>
            <a:r>
              <a:rPr lang="en-US" altLang="zh-TW" dirty="0"/>
              <a:t>)</a:t>
            </a:r>
          </a:p>
          <a:p>
            <a:endParaRPr lang="en-US" altLang="zh-TW" dirty="0"/>
          </a:p>
          <a:p>
            <a:endParaRPr lang="en-US" altLang="zh-TW" dirty="0"/>
          </a:p>
          <a:p>
            <a:r>
              <a:rPr lang="zh-TW" altLang="en-US" dirty="0"/>
              <a:t>若是費用無法繳正常，可只繳欠繳的利息費用，等於緩繳從欠繳那個月開始生效。</a:t>
            </a:r>
            <a:endParaRPr lang="en-US" altLang="zh-TW" dirty="0"/>
          </a:p>
          <a:p>
            <a:pPr marL="0" indent="0">
              <a:buNone/>
            </a:pPr>
            <a:endParaRPr lang="en-US" altLang="zh-TW" dirty="0"/>
          </a:p>
          <a:p>
            <a:endParaRPr lang="zh-TW" altLang="en-US" dirty="0"/>
          </a:p>
        </p:txBody>
      </p:sp>
    </p:spTree>
    <p:extLst>
      <p:ext uri="{BB962C8B-B14F-4D97-AF65-F5344CB8AC3E}">
        <p14:creationId xmlns:p14="http://schemas.microsoft.com/office/powerpoint/2010/main" val="1755236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E97FA8-B7D4-3A73-9EE6-B71608923428}"/>
              </a:ext>
            </a:extLst>
          </p:cNvPr>
          <p:cNvSpPr>
            <a:spLocks noGrp="1"/>
          </p:cNvSpPr>
          <p:nvPr>
            <p:ph type="title"/>
          </p:nvPr>
        </p:nvSpPr>
        <p:spPr/>
        <p:txBody>
          <a:bodyPr/>
          <a:lstStyle/>
          <a:p>
            <a:r>
              <a:rPr lang="zh-TW" altLang="en-US" dirty="0"/>
              <a:t>文件怎麼交</a:t>
            </a:r>
            <a:r>
              <a:rPr lang="en-US" altLang="zh-TW" dirty="0"/>
              <a:t>?</a:t>
            </a:r>
            <a:endParaRPr lang="zh-TW" altLang="en-US" dirty="0"/>
          </a:p>
        </p:txBody>
      </p:sp>
      <p:sp>
        <p:nvSpPr>
          <p:cNvPr id="3" name="內容版面配置區 2">
            <a:extLst>
              <a:ext uri="{FF2B5EF4-FFF2-40B4-BE49-F238E27FC236}">
                <a16:creationId xmlns:a16="http://schemas.microsoft.com/office/drawing/2014/main" id="{131BA48D-B0FC-EEC1-230F-7E9BDEC0F59A}"/>
              </a:ext>
            </a:extLst>
          </p:cNvPr>
          <p:cNvSpPr>
            <a:spLocks noGrp="1"/>
          </p:cNvSpPr>
          <p:nvPr>
            <p:ph idx="1"/>
          </p:nvPr>
        </p:nvSpPr>
        <p:spPr>
          <a:xfrm>
            <a:off x="457200" y="1412776"/>
            <a:ext cx="8229600" cy="4753074"/>
          </a:xfrm>
        </p:spPr>
        <p:txBody>
          <a:bodyPr/>
          <a:lstStyle/>
          <a:p>
            <a:r>
              <a:rPr lang="zh-TW" altLang="en-US" dirty="0"/>
              <a:t>繳費正常者，可自行準備好文件掛號郵寄到承貸分行</a:t>
            </a:r>
            <a:endParaRPr lang="en-US" altLang="zh-TW" dirty="0"/>
          </a:p>
          <a:p>
            <a:r>
              <a:rPr lang="zh-TW" altLang="en-US" dirty="0"/>
              <a:t>有逾期者，可至鄰近的臺灣銀行繳交文件、繳費</a:t>
            </a:r>
          </a:p>
        </p:txBody>
      </p:sp>
    </p:spTree>
    <p:extLst>
      <p:ext uri="{BB962C8B-B14F-4D97-AF65-F5344CB8AC3E}">
        <p14:creationId xmlns:p14="http://schemas.microsoft.com/office/powerpoint/2010/main" val="207887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E97FA8-B7D4-3A73-9EE6-B71608923428}"/>
              </a:ext>
            </a:extLst>
          </p:cNvPr>
          <p:cNvSpPr>
            <a:spLocks noGrp="1"/>
          </p:cNvSpPr>
          <p:nvPr>
            <p:ph type="title"/>
          </p:nvPr>
        </p:nvSpPr>
        <p:spPr/>
        <p:txBody>
          <a:bodyPr/>
          <a:lstStyle/>
          <a:p>
            <a:r>
              <a:rPr lang="zh-TW" altLang="en-US" dirty="0"/>
              <a:t>可下載臺銀行動</a:t>
            </a:r>
            <a:r>
              <a:rPr lang="en-US" altLang="zh-TW" dirty="0"/>
              <a:t>+</a:t>
            </a:r>
            <a:endParaRPr lang="zh-TW" altLang="en-US" dirty="0"/>
          </a:p>
        </p:txBody>
      </p:sp>
      <p:pic>
        <p:nvPicPr>
          <p:cNvPr id="5" name="圖片 4">
            <a:extLst>
              <a:ext uri="{FF2B5EF4-FFF2-40B4-BE49-F238E27FC236}">
                <a16:creationId xmlns:a16="http://schemas.microsoft.com/office/drawing/2014/main" id="{77B01789-FE43-49FD-BE1D-2EF0485E4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186826"/>
            <a:ext cx="2520280" cy="5462560"/>
          </a:xfrm>
          <a:prstGeom prst="rect">
            <a:avLst/>
          </a:prstGeom>
        </p:spPr>
      </p:pic>
      <p:pic>
        <p:nvPicPr>
          <p:cNvPr id="7" name="圖片 6">
            <a:extLst>
              <a:ext uri="{FF2B5EF4-FFF2-40B4-BE49-F238E27FC236}">
                <a16:creationId xmlns:a16="http://schemas.microsoft.com/office/drawing/2014/main" id="{02AB487A-A828-4C26-9580-032937CE3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613" y="842177"/>
            <a:ext cx="2520280" cy="5462560"/>
          </a:xfrm>
          <a:prstGeom prst="rect">
            <a:avLst/>
          </a:prstGeom>
        </p:spPr>
      </p:pic>
      <p:sp>
        <p:nvSpPr>
          <p:cNvPr id="8" name="橢圓 7">
            <a:extLst>
              <a:ext uri="{FF2B5EF4-FFF2-40B4-BE49-F238E27FC236}">
                <a16:creationId xmlns:a16="http://schemas.microsoft.com/office/drawing/2014/main" id="{1006B201-495F-438C-A078-92B92EE57AE3}"/>
              </a:ext>
            </a:extLst>
          </p:cNvPr>
          <p:cNvSpPr/>
          <p:nvPr/>
        </p:nvSpPr>
        <p:spPr>
          <a:xfrm>
            <a:off x="916811" y="3860398"/>
            <a:ext cx="1656184" cy="2893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直線單箭頭接點 9">
            <a:extLst>
              <a:ext uri="{FF2B5EF4-FFF2-40B4-BE49-F238E27FC236}">
                <a16:creationId xmlns:a16="http://schemas.microsoft.com/office/drawing/2014/main" id="{2C798308-F443-4110-9C3D-D7671E86B8E0}"/>
              </a:ext>
            </a:extLst>
          </p:cNvPr>
          <p:cNvCxnSpPr>
            <a:cxnSpLocks/>
          </p:cNvCxnSpPr>
          <p:nvPr/>
        </p:nvCxnSpPr>
        <p:spPr>
          <a:xfrm flipV="1">
            <a:off x="2735797" y="2852936"/>
            <a:ext cx="3132347" cy="1152128"/>
          </a:xfrm>
          <a:prstGeom prst="straightConnector1">
            <a:avLst/>
          </a:pr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pic>
        <p:nvPicPr>
          <p:cNvPr id="1026" name="Picture 2" descr="臺灣銀行臺銀行動+ - Apps on Google Play">
            <a:extLst>
              <a:ext uri="{FF2B5EF4-FFF2-40B4-BE49-F238E27FC236}">
                <a16:creationId xmlns:a16="http://schemas.microsoft.com/office/drawing/2014/main" id="{882B17D2-26B3-4D24-85F8-3F0EA8785A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63936"/>
            <a:ext cx="100811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4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D95DC48-2B24-49C3-8F1D-1A79317F7A27}"/>
              </a:ext>
            </a:extLst>
          </p:cNvPr>
          <p:cNvSpPr>
            <a:spLocks noGrp="1"/>
          </p:cNvSpPr>
          <p:nvPr>
            <p:ph idx="1"/>
          </p:nvPr>
        </p:nvSpPr>
        <p:spPr>
          <a:xfrm>
            <a:off x="1722512" y="2060848"/>
            <a:ext cx="5698976" cy="3240013"/>
          </a:xfrm>
        </p:spPr>
        <p:txBody>
          <a:bodyPr/>
          <a:lstStyle/>
          <a:p>
            <a:pPr marL="0" indent="0">
              <a:buNone/>
            </a:pPr>
            <a:r>
              <a:rPr lang="en-US" altLang="zh-TW" sz="20000" dirty="0">
                <a:solidFill>
                  <a:srgbClr val="002060"/>
                </a:solidFill>
              </a:rPr>
              <a:t>Q&amp;A</a:t>
            </a:r>
            <a:endParaRPr lang="zh-TW" altLang="en-US" sz="20000" dirty="0">
              <a:solidFill>
                <a:srgbClr val="002060"/>
              </a:solidFill>
            </a:endParaRPr>
          </a:p>
        </p:txBody>
      </p:sp>
    </p:spTree>
    <p:extLst>
      <p:ext uri="{BB962C8B-B14F-4D97-AF65-F5344CB8AC3E}">
        <p14:creationId xmlns:p14="http://schemas.microsoft.com/office/powerpoint/2010/main" val="51732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70323A-C636-4B14-B24F-915DF7DAB062}"/>
              </a:ext>
            </a:extLst>
          </p:cNvPr>
          <p:cNvSpPr>
            <a:spLocks noGrp="1"/>
          </p:cNvSpPr>
          <p:nvPr>
            <p:ph type="title"/>
          </p:nvPr>
        </p:nvSpPr>
        <p:spPr/>
        <p:txBody>
          <a:bodyPr/>
          <a:lstStyle/>
          <a:p>
            <a:r>
              <a:rPr lang="zh-TW" altLang="en-US" dirty="0"/>
              <a:t>申貸金額填寫</a:t>
            </a:r>
          </a:p>
        </p:txBody>
      </p:sp>
      <p:pic>
        <p:nvPicPr>
          <p:cNvPr id="5" name="圖片 4">
            <a:extLst>
              <a:ext uri="{FF2B5EF4-FFF2-40B4-BE49-F238E27FC236}">
                <a16:creationId xmlns:a16="http://schemas.microsoft.com/office/drawing/2014/main" id="{13BB55AF-5364-450A-9EB2-70E22B714995}"/>
              </a:ext>
            </a:extLst>
          </p:cNvPr>
          <p:cNvPicPr>
            <a:picLocks noChangeAspect="1"/>
          </p:cNvPicPr>
          <p:nvPr/>
        </p:nvPicPr>
        <p:blipFill rotWithShape="1">
          <a:blip r:embed="rId2"/>
          <a:srcRect r="18227" b="4663"/>
          <a:stretch/>
        </p:blipFill>
        <p:spPr>
          <a:xfrm>
            <a:off x="4930561" y="1028277"/>
            <a:ext cx="3871628" cy="1752845"/>
          </a:xfrm>
          <a:prstGeom prst="rect">
            <a:avLst/>
          </a:prstGeom>
        </p:spPr>
      </p:pic>
      <p:pic>
        <p:nvPicPr>
          <p:cNvPr id="6" name="圖片 5">
            <a:extLst>
              <a:ext uri="{FF2B5EF4-FFF2-40B4-BE49-F238E27FC236}">
                <a16:creationId xmlns:a16="http://schemas.microsoft.com/office/drawing/2014/main" id="{C513A6C0-472F-44EE-B5FA-CF2FB74D728A}"/>
              </a:ext>
            </a:extLst>
          </p:cNvPr>
          <p:cNvPicPr>
            <a:picLocks noChangeAspect="1"/>
          </p:cNvPicPr>
          <p:nvPr/>
        </p:nvPicPr>
        <p:blipFill>
          <a:blip r:embed="rId3"/>
          <a:stretch>
            <a:fillRect/>
          </a:stretch>
        </p:blipFill>
        <p:spPr>
          <a:xfrm>
            <a:off x="107504" y="1028276"/>
            <a:ext cx="4182059" cy="1752845"/>
          </a:xfrm>
          <a:prstGeom prst="rect">
            <a:avLst/>
          </a:prstGeom>
        </p:spPr>
      </p:pic>
      <p:sp>
        <p:nvSpPr>
          <p:cNvPr id="3" name="文字方塊 2">
            <a:extLst>
              <a:ext uri="{FF2B5EF4-FFF2-40B4-BE49-F238E27FC236}">
                <a16:creationId xmlns:a16="http://schemas.microsoft.com/office/drawing/2014/main" id="{5CEBF96D-6739-4483-BD48-6B499893A08C}"/>
              </a:ext>
            </a:extLst>
          </p:cNvPr>
          <p:cNvSpPr txBox="1"/>
          <p:nvPr/>
        </p:nvSpPr>
        <p:spPr>
          <a:xfrm>
            <a:off x="2051720" y="2186212"/>
            <a:ext cx="1800200" cy="553998"/>
          </a:xfrm>
          <a:prstGeom prst="rect">
            <a:avLst/>
          </a:prstGeom>
          <a:noFill/>
        </p:spPr>
        <p:txBody>
          <a:bodyPr wrap="square" rtlCol="0">
            <a:spAutoFit/>
          </a:bodyPr>
          <a:lstStyle/>
          <a:p>
            <a:r>
              <a:rPr lang="zh-TW" altLang="en-US" sz="3000" dirty="0">
                <a:solidFill>
                  <a:srgbClr val="FF0000"/>
                </a:solidFill>
                <a:latin typeface="+mj-ea"/>
                <a:ea typeface="+mj-ea"/>
              </a:rPr>
              <a:t>進學班</a:t>
            </a:r>
          </a:p>
        </p:txBody>
      </p:sp>
      <p:sp>
        <p:nvSpPr>
          <p:cNvPr id="8" name="文字方塊 7">
            <a:extLst>
              <a:ext uri="{FF2B5EF4-FFF2-40B4-BE49-F238E27FC236}">
                <a16:creationId xmlns:a16="http://schemas.microsoft.com/office/drawing/2014/main" id="{80793DED-23AB-4668-89EE-4DB018CE4DBB}"/>
              </a:ext>
            </a:extLst>
          </p:cNvPr>
          <p:cNvSpPr txBox="1"/>
          <p:nvPr/>
        </p:nvSpPr>
        <p:spPr>
          <a:xfrm>
            <a:off x="6732240" y="2050760"/>
            <a:ext cx="1800200" cy="553998"/>
          </a:xfrm>
          <a:prstGeom prst="rect">
            <a:avLst/>
          </a:prstGeom>
          <a:noFill/>
        </p:spPr>
        <p:txBody>
          <a:bodyPr wrap="square" rtlCol="0">
            <a:spAutoFit/>
          </a:bodyPr>
          <a:lstStyle/>
          <a:p>
            <a:r>
              <a:rPr lang="zh-TW" altLang="en-US" sz="3000" dirty="0">
                <a:solidFill>
                  <a:srgbClr val="FF0000"/>
                </a:solidFill>
                <a:latin typeface="+mj-ea"/>
                <a:ea typeface="+mj-ea"/>
              </a:rPr>
              <a:t>日間部</a:t>
            </a:r>
          </a:p>
        </p:txBody>
      </p:sp>
      <p:pic>
        <p:nvPicPr>
          <p:cNvPr id="4" name="圖片 3">
            <a:extLst>
              <a:ext uri="{FF2B5EF4-FFF2-40B4-BE49-F238E27FC236}">
                <a16:creationId xmlns:a16="http://schemas.microsoft.com/office/drawing/2014/main" id="{763F85E0-376A-4E11-B274-F851E7D4AAB9}"/>
              </a:ext>
            </a:extLst>
          </p:cNvPr>
          <p:cNvPicPr>
            <a:picLocks noChangeAspect="1"/>
          </p:cNvPicPr>
          <p:nvPr/>
        </p:nvPicPr>
        <p:blipFill>
          <a:blip r:embed="rId4"/>
          <a:stretch>
            <a:fillRect/>
          </a:stretch>
        </p:blipFill>
        <p:spPr>
          <a:xfrm>
            <a:off x="0" y="3864483"/>
            <a:ext cx="9144000" cy="2621488"/>
          </a:xfrm>
          <a:prstGeom prst="rect">
            <a:avLst/>
          </a:prstGeom>
        </p:spPr>
      </p:pic>
      <p:grpSp>
        <p:nvGrpSpPr>
          <p:cNvPr id="25" name="群組 24">
            <a:extLst>
              <a:ext uri="{FF2B5EF4-FFF2-40B4-BE49-F238E27FC236}">
                <a16:creationId xmlns:a16="http://schemas.microsoft.com/office/drawing/2014/main" id="{EFD7E9D3-E110-4776-905C-C5B5C8058D22}"/>
              </a:ext>
            </a:extLst>
          </p:cNvPr>
          <p:cNvGrpSpPr/>
          <p:nvPr/>
        </p:nvGrpSpPr>
        <p:grpSpPr>
          <a:xfrm>
            <a:off x="107504" y="1261004"/>
            <a:ext cx="5328592" cy="511812"/>
            <a:chOff x="107504" y="1261004"/>
            <a:chExt cx="5328592" cy="511812"/>
          </a:xfrm>
        </p:grpSpPr>
        <p:cxnSp>
          <p:nvCxnSpPr>
            <p:cNvPr id="12" name="直線接點 11">
              <a:extLst>
                <a:ext uri="{FF2B5EF4-FFF2-40B4-BE49-F238E27FC236}">
                  <a16:creationId xmlns:a16="http://schemas.microsoft.com/office/drawing/2014/main" id="{1CAC5AF8-323F-4B8D-AE04-5AF3FF2ECC31}"/>
                </a:ext>
              </a:extLst>
            </p:cNvPr>
            <p:cNvCxnSpPr/>
            <p:nvPr/>
          </p:nvCxnSpPr>
          <p:spPr>
            <a:xfrm>
              <a:off x="107504" y="1268760"/>
              <a:ext cx="2520280"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5" name="直線接點 14">
              <a:extLst>
                <a:ext uri="{FF2B5EF4-FFF2-40B4-BE49-F238E27FC236}">
                  <a16:creationId xmlns:a16="http://schemas.microsoft.com/office/drawing/2014/main" id="{62DDC768-4B40-42D3-A9E5-2ACE5F853795}"/>
                </a:ext>
              </a:extLst>
            </p:cNvPr>
            <p:cNvCxnSpPr>
              <a:cxnSpLocks/>
            </p:cNvCxnSpPr>
            <p:nvPr/>
          </p:nvCxnSpPr>
          <p:spPr>
            <a:xfrm>
              <a:off x="107504" y="1484784"/>
              <a:ext cx="1080120"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7" name="直線接點 16">
              <a:extLst>
                <a:ext uri="{FF2B5EF4-FFF2-40B4-BE49-F238E27FC236}">
                  <a16:creationId xmlns:a16="http://schemas.microsoft.com/office/drawing/2014/main" id="{624960CA-E4E4-474C-8FEA-9DBB2D278D38}"/>
                </a:ext>
              </a:extLst>
            </p:cNvPr>
            <p:cNvCxnSpPr>
              <a:cxnSpLocks/>
            </p:cNvCxnSpPr>
            <p:nvPr/>
          </p:nvCxnSpPr>
          <p:spPr>
            <a:xfrm>
              <a:off x="107504" y="1772816"/>
              <a:ext cx="1420406"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直線接點 18">
              <a:extLst>
                <a:ext uri="{FF2B5EF4-FFF2-40B4-BE49-F238E27FC236}">
                  <a16:creationId xmlns:a16="http://schemas.microsoft.com/office/drawing/2014/main" id="{129C482F-1916-4BD1-84CE-12A41FCB9477}"/>
                </a:ext>
              </a:extLst>
            </p:cNvPr>
            <p:cNvCxnSpPr>
              <a:cxnSpLocks/>
            </p:cNvCxnSpPr>
            <p:nvPr/>
          </p:nvCxnSpPr>
          <p:spPr>
            <a:xfrm>
              <a:off x="4930561" y="1261004"/>
              <a:ext cx="505535"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1" name="直線接點 20">
              <a:extLst>
                <a:ext uri="{FF2B5EF4-FFF2-40B4-BE49-F238E27FC236}">
                  <a16:creationId xmlns:a16="http://schemas.microsoft.com/office/drawing/2014/main" id="{5B257ECC-1B8C-4AF5-8E6F-7FD017C19CC3}"/>
                </a:ext>
              </a:extLst>
            </p:cNvPr>
            <p:cNvCxnSpPr>
              <a:cxnSpLocks/>
            </p:cNvCxnSpPr>
            <p:nvPr/>
          </p:nvCxnSpPr>
          <p:spPr>
            <a:xfrm>
              <a:off x="4930561" y="1484784"/>
              <a:ext cx="505535"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grpSp>
      <p:grpSp>
        <p:nvGrpSpPr>
          <p:cNvPr id="26" name="群組 25">
            <a:extLst>
              <a:ext uri="{FF2B5EF4-FFF2-40B4-BE49-F238E27FC236}">
                <a16:creationId xmlns:a16="http://schemas.microsoft.com/office/drawing/2014/main" id="{C235904F-994E-4588-BD48-AE6F908F48CC}"/>
              </a:ext>
            </a:extLst>
          </p:cNvPr>
          <p:cNvGrpSpPr/>
          <p:nvPr/>
        </p:nvGrpSpPr>
        <p:grpSpPr>
          <a:xfrm>
            <a:off x="2840477" y="2968905"/>
            <a:ext cx="1420406" cy="1110331"/>
            <a:chOff x="2840477" y="2968905"/>
            <a:chExt cx="1420406" cy="1110331"/>
          </a:xfrm>
        </p:grpSpPr>
        <p:sp>
          <p:nvSpPr>
            <p:cNvPr id="22" name="箭號: 向下 21">
              <a:extLst>
                <a:ext uri="{FF2B5EF4-FFF2-40B4-BE49-F238E27FC236}">
                  <a16:creationId xmlns:a16="http://schemas.microsoft.com/office/drawing/2014/main" id="{2BBE8862-F39D-4FCA-8C94-9E9FE73D98FD}"/>
                </a:ext>
              </a:extLst>
            </p:cNvPr>
            <p:cNvSpPr/>
            <p:nvPr/>
          </p:nvSpPr>
          <p:spPr>
            <a:xfrm>
              <a:off x="3334656" y="2968905"/>
              <a:ext cx="432048" cy="1083363"/>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dirty="0"/>
            </a:p>
          </p:txBody>
        </p:sp>
        <p:cxnSp>
          <p:nvCxnSpPr>
            <p:cNvPr id="23" name="直線接點 22">
              <a:extLst>
                <a:ext uri="{FF2B5EF4-FFF2-40B4-BE49-F238E27FC236}">
                  <a16:creationId xmlns:a16="http://schemas.microsoft.com/office/drawing/2014/main" id="{EB172120-0C01-44D4-A2F3-699CF3DF440E}"/>
                </a:ext>
              </a:extLst>
            </p:cNvPr>
            <p:cNvCxnSpPr>
              <a:cxnSpLocks/>
            </p:cNvCxnSpPr>
            <p:nvPr/>
          </p:nvCxnSpPr>
          <p:spPr>
            <a:xfrm>
              <a:off x="2840477" y="4079236"/>
              <a:ext cx="1420406"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grpSp>
      <p:grpSp>
        <p:nvGrpSpPr>
          <p:cNvPr id="31" name="群組 30">
            <a:extLst>
              <a:ext uri="{FF2B5EF4-FFF2-40B4-BE49-F238E27FC236}">
                <a16:creationId xmlns:a16="http://schemas.microsoft.com/office/drawing/2014/main" id="{B7962E16-AB16-45DD-BBAE-F493EE7529B4}"/>
              </a:ext>
            </a:extLst>
          </p:cNvPr>
          <p:cNvGrpSpPr/>
          <p:nvPr/>
        </p:nvGrpSpPr>
        <p:grpSpPr>
          <a:xfrm>
            <a:off x="107504" y="1752591"/>
            <a:ext cx="6725268" cy="255578"/>
            <a:chOff x="107504" y="1752591"/>
            <a:chExt cx="6725268" cy="255578"/>
          </a:xfrm>
        </p:grpSpPr>
        <p:cxnSp>
          <p:nvCxnSpPr>
            <p:cNvPr id="28" name="直線接點 27">
              <a:extLst>
                <a:ext uri="{FF2B5EF4-FFF2-40B4-BE49-F238E27FC236}">
                  <a16:creationId xmlns:a16="http://schemas.microsoft.com/office/drawing/2014/main" id="{F2909195-4F6D-4B84-A5A2-1BB0608555FD}"/>
                </a:ext>
              </a:extLst>
            </p:cNvPr>
            <p:cNvCxnSpPr>
              <a:cxnSpLocks/>
            </p:cNvCxnSpPr>
            <p:nvPr/>
          </p:nvCxnSpPr>
          <p:spPr>
            <a:xfrm>
              <a:off x="107504" y="1992893"/>
              <a:ext cx="1872208" cy="152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id="{C9CB8467-47A0-442F-AF36-4EDE81397198}"/>
                </a:ext>
              </a:extLst>
            </p:cNvPr>
            <p:cNvCxnSpPr>
              <a:cxnSpLocks/>
            </p:cNvCxnSpPr>
            <p:nvPr/>
          </p:nvCxnSpPr>
          <p:spPr>
            <a:xfrm>
              <a:off x="4960564" y="1752591"/>
              <a:ext cx="1872208" cy="152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群組 32">
            <a:extLst>
              <a:ext uri="{FF2B5EF4-FFF2-40B4-BE49-F238E27FC236}">
                <a16:creationId xmlns:a16="http://schemas.microsoft.com/office/drawing/2014/main" id="{F83BE339-ABD4-4397-9561-481C4BE7F4ED}"/>
              </a:ext>
            </a:extLst>
          </p:cNvPr>
          <p:cNvGrpSpPr/>
          <p:nvPr/>
        </p:nvGrpSpPr>
        <p:grpSpPr>
          <a:xfrm>
            <a:off x="2884955" y="4317621"/>
            <a:ext cx="1420406" cy="1110331"/>
            <a:chOff x="2840477" y="2968905"/>
            <a:chExt cx="1420406" cy="1110331"/>
          </a:xfrm>
        </p:grpSpPr>
        <p:sp>
          <p:nvSpPr>
            <p:cNvPr id="34" name="箭號: 向下 33">
              <a:extLst>
                <a:ext uri="{FF2B5EF4-FFF2-40B4-BE49-F238E27FC236}">
                  <a16:creationId xmlns:a16="http://schemas.microsoft.com/office/drawing/2014/main" id="{5147202C-37B9-42F5-B617-691D1DF3B8B4}"/>
                </a:ext>
              </a:extLst>
            </p:cNvPr>
            <p:cNvSpPr/>
            <p:nvPr/>
          </p:nvSpPr>
          <p:spPr>
            <a:xfrm>
              <a:off x="3334656" y="2968905"/>
              <a:ext cx="432048" cy="1083363"/>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dirty="0"/>
            </a:p>
          </p:txBody>
        </p:sp>
        <p:cxnSp>
          <p:nvCxnSpPr>
            <p:cNvPr id="35" name="直線接點 34">
              <a:extLst>
                <a:ext uri="{FF2B5EF4-FFF2-40B4-BE49-F238E27FC236}">
                  <a16:creationId xmlns:a16="http://schemas.microsoft.com/office/drawing/2014/main" id="{91A51C23-84F9-4183-A9B6-819FD33F0C30}"/>
                </a:ext>
              </a:extLst>
            </p:cNvPr>
            <p:cNvCxnSpPr>
              <a:cxnSpLocks/>
            </p:cNvCxnSpPr>
            <p:nvPr/>
          </p:nvCxnSpPr>
          <p:spPr>
            <a:xfrm>
              <a:off x="2840477" y="4079236"/>
              <a:ext cx="1420406"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grpSp>
      <p:grpSp>
        <p:nvGrpSpPr>
          <p:cNvPr id="36" name="群組 35">
            <a:extLst>
              <a:ext uri="{FF2B5EF4-FFF2-40B4-BE49-F238E27FC236}">
                <a16:creationId xmlns:a16="http://schemas.microsoft.com/office/drawing/2014/main" id="{1AE1C082-F255-4CC1-A7AB-A159B868F049}"/>
              </a:ext>
            </a:extLst>
          </p:cNvPr>
          <p:cNvGrpSpPr/>
          <p:nvPr/>
        </p:nvGrpSpPr>
        <p:grpSpPr>
          <a:xfrm>
            <a:off x="44167" y="2241371"/>
            <a:ext cx="6725268" cy="255578"/>
            <a:chOff x="107504" y="1752591"/>
            <a:chExt cx="6725268" cy="255578"/>
          </a:xfrm>
        </p:grpSpPr>
        <p:cxnSp>
          <p:nvCxnSpPr>
            <p:cNvPr id="37" name="直線接點 36">
              <a:extLst>
                <a:ext uri="{FF2B5EF4-FFF2-40B4-BE49-F238E27FC236}">
                  <a16:creationId xmlns:a16="http://schemas.microsoft.com/office/drawing/2014/main" id="{EBEAD796-3C66-42E2-9BC9-4F375F0380A2}"/>
                </a:ext>
              </a:extLst>
            </p:cNvPr>
            <p:cNvCxnSpPr>
              <a:cxnSpLocks/>
            </p:cNvCxnSpPr>
            <p:nvPr/>
          </p:nvCxnSpPr>
          <p:spPr>
            <a:xfrm>
              <a:off x="107504" y="1992893"/>
              <a:ext cx="1872208" cy="152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接點 37">
              <a:extLst>
                <a:ext uri="{FF2B5EF4-FFF2-40B4-BE49-F238E27FC236}">
                  <a16:creationId xmlns:a16="http://schemas.microsoft.com/office/drawing/2014/main" id="{D7352FF4-FFFC-4C45-A6CE-8CC077A13EFE}"/>
                </a:ext>
              </a:extLst>
            </p:cNvPr>
            <p:cNvCxnSpPr>
              <a:cxnSpLocks/>
            </p:cNvCxnSpPr>
            <p:nvPr/>
          </p:nvCxnSpPr>
          <p:spPr>
            <a:xfrm>
              <a:off x="4960564" y="1752591"/>
              <a:ext cx="1872208" cy="152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群組 38">
            <a:extLst>
              <a:ext uri="{FF2B5EF4-FFF2-40B4-BE49-F238E27FC236}">
                <a16:creationId xmlns:a16="http://schemas.microsoft.com/office/drawing/2014/main" id="{46E4EC9A-8FD0-4E4E-9BE0-C5AC4AAFD8C0}"/>
              </a:ext>
            </a:extLst>
          </p:cNvPr>
          <p:cNvGrpSpPr/>
          <p:nvPr/>
        </p:nvGrpSpPr>
        <p:grpSpPr>
          <a:xfrm>
            <a:off x="2869157" y="4047461"/>
            <a:ext cx="1420406" cy="1110331"/>
            <a:chOff x="2840477" y="2968905"/>
            <a:chExt cx="1420406" cy="1110331"/>
          </a:xfrm>
        </p:grpSpPr>
        <p:sp>
          <p:nvSpPr>
            <p:cNvPr id="40" name="箭號: 向下 39">
              <a:extLst>
                <a:ext uri="{FF2B5EF4-FFF2-40B4-BE49-F238E27FC236}">
                  <a16:creationId xmlns:a16="http://schemas.microsoft.com/office/drawing/2014/main" id="{97D1859A-FFC6-4C53-915C-F6BA9188CA13}"/>
                </a:ext>
              </a:extLst>
            </p:cNvPr>
            <p:cNvSpPr/>
            <p:nvPr/>
          </p:nvSpPr>
          <p:spPr>
            <a:xfrm>
              <a:off x="3334656" y="2968905"/>
              <a:ext cx="432048" cy="1083363"/>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dirty="0"/>
            </a:p>
          </p:txBody>
        </p:sp>
        <p:cxnSp>
          <p:nvCxnSpPr>
            <p:cNvPr id="41" name="直線接點 40">
              <a:extLst>
                <a:ext uri="{FF2B5EF4-FFF2-40B4-BE49-F238E27FC236}">
                  <a16:creationId xmlns:a16="http://schemas.microsoft.com/office/drawing/2014/main" id="{0AF8BC8F-3D97-4CAA-8769-B15F2D122795}"/>
                </a:ext>
              </a:extLst>
            </p:cNvPr>
            <p:cNvCxnSpPr>
              <a:cxnSpLocks/>
            </p:cNvCxnSpPr>
            <p:nvPr/>
          </p:nvCxnSpPr>
          <p:spPr>
            <a:xfrm>
              <a:off x="2840477" y="4079236"/>
              <a:ext cx="1420406"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grpSp>
      <p:grpSp>
        <p:nvGrpSpPr>
          <p:cNvPr id="45" name="群組 44">
            <a:extLst>
              <a:ext uri="{FF2B5EF4-FFF2-40B4-BE49-F238E27FC236}">
                <a16:creationId xmlns:a16="http://schemas.microsoft.com/office/drawing/2014/main" id="{AF3806D1-9672-493C-A78C-44FE140CAAF4}"/>
              </a:ext>
            </a:extLst>
          </p:cNvPr>
          <p:cNvGrpSpPr/>
          <p:nvPr/>
        </p:nvGrpSpPr>
        <p:grpSpPr>
          <a:xfrm>
            <a:off x="972998" y="1705292"/>
            <a:ext cx="5203417" cy="2776849"/>
            <a:chOff x="972998" y="1705292"/>
            <a:chExt cx="5203417" cy="2776849"/>
          </a:xfrm>
        </p:grpSpPr>
        <p:sp>
          <p:nvSpPr>
            <p:cNvPr id="42" name="乘號 41">
              <a:extLst>
                <a:ext uri="{FF2B5EF4-FFF2-40B4-BE49-F238E27FC236}">
                  <a16:creationId xmlns:a16="http://schemas.microsoft.com/office/drawing/2014/main" id="{8DEE3226-2358-481A-9011-79AA181449F7}"/>
                </a:ext>
              </a:extLst>
            </p:cNvPr>
            <p:cNvSpPr/>
            <p:nvPr/>
          </p:nvSpPr>
          <p:spPr>
            <a:xfrm>
              <a:off x="972998" y="1974612"/>
              <a:ext cx="429251" cy="375936"/>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乘號 42">
              <a:extLst>
                <a:ext uri="{FF2B5EF4-FFF2-40B4-BE49-F238E27FC236}">
                  <a16:creationId xmlns:a16="http://schemas.microsoft.com/office/drawing/2014/main" id="{66B57A08-35F7-4087-8B2F-4545B34ECC70}"/>
                </a:ext>
              </a:extLst>
            </p:cNvPr>
            <p:cNvSpPr/>
            <p:nvPr/>
          </p:nvSpPr>
          <p:spPr>
            <a:xfrm>
              <a:off x="5747164" y="1705292"/>
              <a:ext cx="429251" cy="375936"/>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乘號 43">
              <a:extLst>
                <a:ext uri="{FF2B5EF4-FFF2-40B4-BE49-F238E27FC236}">
                  <a16:creationId xmlns:a16="http://schemas.microsoft.com/office/drawing/2014/main" id="{AD4894F5-ED98-4C08-89B2-4E75B322D424}"/>
                </a:ext>
              </a:extLst>
            </p:cNvPr>
            <p:cNvSpPr/>
            <p:nvPr/>
          </p:nvSpPr>
          <p:spPr>
            <a:xfrm>
              <a:off x="2973933" y="4106205"/>
              <a:ext cx="429251" cy="375936"/>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87749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5"/>
                                        </p:tgtEl>
                                      </p:cBhvr>
                                    </p:animEffect>
                                    <p:set>
                                      <p:cBhvr>
                                        <p:cTn id="20" dur="1" fill="hold">
                                          <p:stCondLst>
                                            <p:cond delay="499"/>
                                          </p:stCondLst>
                                        </p:cTn>
                                        <p:tgtEl>
                                          <p:spTgt spid="25"/>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1"/>
                                        </p:tgtEl>
                                      </p:cBhvr>
                                    </p:animEffect>
                                    <p:set>
                                      <p:cBhvr>
                                        <p:cTn id="41" dur="1" fill="hold">
                                          <p:stCondLst>
                                            <p:cond delay="499"/>
                                          </p:stCondLst>
                                        </p:cTn>
                                        <p:tgtEl>
                                          <p:spTgt spid="3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anim calcmode="lin" valueType="num">
                                      <p:cBhvr>
                                        <p:cTn id="50" dur="1000" fill="hold"/>
                                        <p:tgtEl>
                                          <p:spTgt spid="36"/>
                                        </p:tgtEl>
                                        <p:attrNameLst>
                                          <p:attrName>ppt_x</p:attrName>
                                        </p:attrNameLst>
                                      </p:cBhvr>
                                      <p:tavLst>
                                        <p:tav tm="0">
                                          <p:val>
                                            <p:strVal val="#ppt_x"/>
                                          </p:val>
                                        </p:tav>
                                        <p:tav tm="100000">
                                          <p:val>
                                            <p:strVal val="#ppt_x"/>
                                          </p:val>
                                        </p:tav>
                                      </p:tavLst>
                                    </p:anim>
                                    <p:anim calcmode="lin" valueType="num">
                                      <p:cBhvr>
                                        <p:cTn id="5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ppt_x"/>
                                          </p:val>
                                        </p:tav>
                                        <p:tav tm="100000">
                                          <p:val>
                                            <p:strVal val="#ppt_x"/>
                                          </p:val>
                                        </p:tav>
                                      </p:tavLst>
                                    </p:anim>
                                    <p:anim calcmode="lin" valueType="num">
                                      <p:cBhvr additive="base">
                                        <p:cTn id="5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36"/>
                                        </p:tgtEl>
                                      </p:cBhvr>
                                    </p:animEffect>
                                    <p:set>
                                      <p:cBhvr>
                                        <p:cTn id="62" dur="1" fill="hold">
                                          <p:stCondLst>
                                            <p:cond delay="499"/>
                                          </p:stCondLst>
                                        </p:cTn>
                                        <p:tgtEl>
                                          <p:spTgt spid="36"/>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9"/>
                                        </p:tgtEl>
                                      </p:cBhvr>
                                    </p:animEffect>
                                    <p:set>
                                      <p:cBhvr>
                                        <p:cTn id="65" dur="1" fill="hold">
                                          <p:stCondLst>
                                            <p:cond delay="499"/>
                                          </p:stCondLst>
                                        </p:cTn>
                                        <p:tgtEl>
                                          <p:spTgt spid="3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1" presetClass="entr" presetSubtype="4" fill="hold"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heel(4)">
                                      <p:cBhvr>
                                        <p:cTn id="70"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42D7DD9-5DA4-4095-8C88-B6CC01F18C67}"/>
              </a:ext>
            </a:extLst>
          </p:cNvPr>
          <p:cNvSpPr>
            <a:spLocks noGrp="1"/>
          </p:cNvSpPr>
          <p:nvPr>
            <p:ph type="title"/>
          </p:nvPr>
        </p:nvSpPr>
        <p:spPr/>
        <p:txBody>
          <a:bodyPr/>
          <a:lstStyle/>
          <a:p>
            <a:r>
              <a:rPr lang="zh-TW" altLang="en-US" dirty="0"/>
              <a:t>正確填寫金額</a:t>
            </a:r>
          </a:p>
        </p:txBody>
      </p:sp>
      <p:sp>
        <p:nvSpPr>
          <p:cNvPr id="3" name="內容版面配置區 2">
            <a:extLst>
              <a:ext uri="{FF2B5EF4-FFF2-40B4-BE49-F238E27FC236}">
                <a16:creationId xmlns:a16="http://schemas.microsoft.com/office/drawing/2014/main" id="{EF1E67E4-6A16-480F-B59F-C1F08F1F3FAD}"/>
              </a:ext>
            </a:extLst>
          </p:cNvPr>
          <p:cNvSpPr>
            <a:spLocks noGrp="1"/>
          </p:cNvSpPr>
          <p:nvPr>
            <p:ph idx="1"/>
          </p:nvPr>
        </p:nvSpPr>
        <p:spPr>
          <a:xfrm>
            <a:off x="457200" y="981075"/>
            <a:ext cx="7931224" cy="1583829"/>
          </a:xfrm>
        </p:spPr>
        <p:txBody>
          <a:bodyPr/>
          <a:lstStyle/>
          <a:p>
            <a:r>
              <a:rPr lang="zh-TW" altLang="en-US" dirty="0"/>
              <a:t>請下載</a:t>
            </a:r>
            <a:r>
              <a:rPr lang="en-US" altLang="zh-TW" dirty="0"/>
              <a:t>PDF</a:t>
            </a:r>
            <a:r>
              <a:rPr lang="zh-TW" altLang="en-US" dirty="0"/>
              <a:t> 檔案並打開</a:t>
            </a:r>
          </a:p>
        </p:txBody>
      </p:sp>
      <p:pic>
        <p:nvPicPr>
          <p:cNvPr id="4" name="圖片 3">
            <a:extLst>
              <a:ext uri="{FF2B5EF4-FFF2-40B4-BE49-F238E27FC236}">
                <a16:creationId xmlns:a16="http://schemas.microsoft.com/office/drawing/2014/main" id="{3BF6038A-0119-40CF-BEBA-B00E35786913}"/>
              </a:ext>
            </a:extLst>
          </p:cNvPr>
          <p:cNvPicPr>
            <a:picLocks noChangeAspect="1"/>
          </p:cNvPicPr>
          <p:nvPr/>
        </p:nvPicPr>
        <p:blipFill>
          <a:blip r:embed="rId2"/>
          <a:stretch>
            <a:fillRect/>
          </a:stretch>
        </p:blipFill>
        <p:spPr>
          <a:xfrm>
            <a:off x="1609328" y="1556792"/>
            <a:ext cx="5626968" cy="2511034"/>
          </a:xfrm>
          <a:prstGeom prst="rect">
            <a:avLst/>
          </a:prstGeom>
        </p:spPr>
      </p:pic>
      <p:pic>
        <p:nvPicPr>
          <p:cNvPr id="5" name="圖片 4">
            <a:extLst>
              <a:ext uri="{FF2B5EF4-FFF2-40B4-BE49-F238E27FC236}">
                <a16:creationId xmlns:a16="http://schemas.microsoft.com/office/drawing/2014/main" id="{38A74696-2BBA-44BC-BCCA-946D86A694FB}"/>
              </a:ext>
            </a:extLst>
          </p:cNvPr>
          <p:cNvPicPr>
            <a:picLocks noChangeAspect="1"/>
          </p:cNvPicPr>
          <p:nvPr/>
        </p:nvPicPr>
        <p:blipFill>
          <a:blip r:embed="rId3"/>
          <a:stretch>
            <a:fillRect/>
          </a:stretch>
        </p:blipFill>
        <p:spPr>
          <a:xfrm>
            <a:off x="349250" y="4509120"/>
            <a:ext cx="8229600" cy="1897266"/>
          </a:xfrm>
          <a:prstGeom prst="rect">
            <a:avLst/>
          </a:prstGeom>
        </p:spPr>
      </p:pic>
      <p:cxnSp>
        <p:nvCxnSpPr>
          <p:cNvPr id="7" name="直線接點 6">
            <a:extLst>
              <a:ext uri="{FF2B5EF4-FFF2-40B4-BE49-F238E27FC236}">
                <a16:creationId xmlns:a16="http://schemas.microsoft.com/office/drawing/2014/main" id="{F6A2E268-4EB1-438F-A29B-69FAB3E6D643}"/>
              </a:ext>
            </a:extLst>
          </p:cNvPr>
          <p:cNvCxnSpPr/>
          <p:nvPr/>
        </p:nvCxnSpPr>
        <p:spPr>
          <a:xfrm>
            <a:off x="1691680" y="2348880"/>
            <a:ext cx="201622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64ED2002-1C87-49EF-834E-61617FA710C9}"/>
              </a:ext>
            </a:extLst>
          </p:cNvPr>
          <p:cNvCxnSpPr/>
          <p:nvPr/>
        </p:nvCxnSpPr>
        <p:spPr>
          <a:xfrm>
            <a:off x="971550" y="4797152"/>
            <a:ext cx="201622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線接點 8">
            <a:extLst>
              <a:ext uri="{FF2B5EF4-FFF2-40B4-BE49-F238E27FC236}">
                <a16:creationId xmlns:a16="http://schemas.microsoft.com/office/drawing/2014/main" id="{8F16BA27-E49E-4E67-A88D-2CC1096324AC}"/>
              </a:ext>
            </a:extLst>
          </p:cNvPr>
          <p:cNvCxnSpPr/>
          <p:nvPr/>
        </p:nvCxnSpPr>
        <p:spPr>
          <a:xfrm>
            <a:off x="1835696" y="2348880"/>
            <a:ext cx="201622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線接點 9">
            <a:extLst>
              <a:ext uri="{FF2B5EF4-FFF2-40B4-BE49-F238E27FC236}">
                <a16:creationId xmlns:a16="http://schemas.microsoft.com/office/drawing/2014/main" id="{F64E97D1-9608-4F3C-AD71-99426F027DDD}"/>
              </a:ext>
            </a:extLst>
          </p:cNvPr>
          <p:cNvCxnSpPr/>
          <p:nvPr/>
        </p:nvCxnSpPr>
        <p:spPr>
          <a:xfrm>
            <a:off x="1115566" y="4797152"/>
            <a:ext cx="201622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D5AA3626-29AA-4106-99BA-55819EE95B79}"/>
              </a:ext>
            </a:extLst>
          </p:cNvPr>
          <p:cNvCxnSpPr>
            <a:cxnSpLocks/>
          </p:cNvCxnSpPr>
          <p:nvPr/>
        </p:nvCxnSpPr>
        <p:spPr>
          <a:xfrm>
            <a:off x="1628056" y="2132856"/>
            <a:ext cx="1071736"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直線接點 13">
            <a:extLst>
              <a:ext uri="{FF2B5EF4-FFF2-40B4-BE49-F238E27FC236}">
                <a16:creationId xmlns:a16="http://schemas.microsoft.com/office/drawing/2014/main" id="{D537C33E-1E3E-42C0-874C-F9E14B332EDF}"/>
              </a:ext>
            </a:extLst>
          </p:cNvPr>
          <p:cNvCxnSpPr>
            <a:cxnSpLocks/>
          </p:cNvCxnSpPr>
          <p:nvPr/>
        </p:nvCxnSpPr>
        <p:spPr>
          <a:xfrm>
            <a:off x="1051942" y="5589240"/>
            <a:ext cx="1071736"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4696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649A2A-62F0-498E-8363-6C11DCD526B5}"/>
              </a:ext>
            </a:extLst>
          </p:cNvPr>
          <p:cNvSpPr>
            <a:spLocks noGrp="1"/>
          </p:cNvSpPr>
          <p:nvPr>
            <p:ph type="title"/>
          </p:nvPr>
        </p:nvSpPr>
        <p:spPr>
          <a:xfrm>
            <a:off x="971600" y="46299"/>
            <a:ext cx="6985000" cy="779463"/>
          </a:xfrm>
        </p:spPr>
        <p:txBody>
          <a:bodyPr/>
          <a:lstStyle/>
          <a:p>
            <a:r>
              <a:rPr lang="zh-TW" altLang="en-US" dirty="0"/>
              <a:t>海外研修費</a:t>
            </a:r>
          </a:p>
        </p:txBody>
      </p:sp>
      <p:pic>
        <p:nvPicPr>
          <p:cNvPr id="4" name="內容版面配置區 3">
            <a:extLst>
              <a:ext uri="{FF2B5EF4-FFF2-40B4-BE49-F238E27FC236}">
                <a16:creationId xmlns:a16="http://schemas.microsoft.com/office/drawing/2014/main" id="{E2C07164-E116-4FFE-91A8-2641B8393B57}"/>
              </a:ext>
            </a:extLst>
          </p:cNvPr>
          <p:cNvPicPr>
            <a:picLocks noGrp="1" noChangeAspect="1"/>
          </p:cNvPicPr>
          <p:nvPr>
            <p:ph idx="1"/>
          </p:nvPr>
        </p:nvPicPr>
        <p:blipFill>
          <a:blip r:embed="rId2"/>
          <a:stretch>
            <a:fillRect/>
          </a:stretch>
        </p:blipFill>
        <p:spPr>
          <a:xfrm>
            <a:off x="683568" y="1340768"/>
            <a:ext cx="8229600" cy="1962588"/>
          </a:xfrm>
          <a:prstGeom prst="rect">
            <a:avLst/>
          </a:prstGeom>
        </p:spPr>
      </p:pic>
      <p:pic>
        <p:nvPicPr>
          <p:cNvPr id="5" name="圖片 4">
            <a:extLst>
              <a:ext uri="{FF2B5EF4-FFF2-40B4-BE49-F238E27FC236}">
                <a16:creationId xmlns:a16="http://schemas.microsoft.com/office/drawing/2014/main" id="{D886D2DA-1327-47A0-85EC-3D0EB4E20FB8}"/>
              </a:ext>
            </a:extLst>
          </p:cNvPr>
          <p:cNvPicPr>
            <a:picLocks noChangeAspect="1"/>
          </p:cNvPicPr>
          <p:nvPr/>
        </p:nvPicPr>
        <p:blipFill>
          <a:blip r:embed="rId3"/>
          <a:stretch>
            <a:fillRect/>
          </a:stretch>
        </p:blipFill>
        <p:spPr>
          <a:xfrm>
            <a:off x="659525" y="3897756"/>
            <a:ext cx="8183117" cy="1619476"/>
          </a:xfrm>
          <a:prstGeom prst="rect">
            <a:avLst/>
          </a:prstGeom>
        </p:spPr>
      </p:pic>
      <p:sp>
        <p:nvSpPr>
          <p:cNvPr id="6" name="文字方塊 5">
            <a:extLst>
              <a:ext uri="{FF2B5EF4-FFF2-40B4-BE49-F238E27FC236}">
                <a16:creationId xmlns:a16="http://schemas.microsoft.com/office/drawing/2014/main" id="{CF7F7900-F7C9-48B6-9F04-AF225818D108}"/>
              </a:ext>
            </a:extLst>
          </p:cNvPr>
          <p:cNvSpPr txBox="1"/>
          <p:nvPr/>
        </p:nvSpPr>
        <p:spPr>
          <a:xfrm>
            <a:off x="683568" y="1628800"/>
            <a:ext cx="612068" cy="553998"/>
          </a:xfrm>
          <a:prstGeom prst="rect">
            <a:avLst/>
          </a:prstGeom>
          <a:noFill/>
        </p:spPr>
        <p:txBody>
          <a:bodyPr wrap="square" rtlCol="0">
            <a:spAutoFit/>
          </a:bodyPr>
          <a:lstStyle/>
          <a:p>
            <a:r>
              <a:rPr lang="en-US" altLang="zh-TW" sz="3000" dirty="0">
                <a:solidFill>
                  <a:srgbClr val="FF0000"/>
                </a:solidFill>
              </a:rPr>
              <a:t>V</a:t>
            </a:r>
            <a:endParaRPr lang="zh-TW" altLang="en-US" sz="3000" dirty="0">
              <a:solidFill>
                <a:srgbClr val="FF0000"/>
              </a:solidFill>
            </a:endParaRPr>
          </a:p>
        </p:txBody>
      </p:sp>
      <p:sp>
        <p:nvSpPr>
          <p:cNvPr id="7" name="文字方塊 6">
            <a:extLst>
              <a:ext uri="{FF2B5EF4-FFF2-40B4-BE49-F238E27FC236}">
                <a16:creationId xmlns:a16="http://schemas.microsoft.com/office/drawing/2014/main" id="{04BD0586-A83D-4CE4-AD9E-661E45A52998}"/>
              </a:ext>
            </a:extLst>
          </p:cNvPr>
          <p:cNvSpPr txBox="1"/>
          <p:nvPr/>
        </p:nvSpPr>
        <p:spPr>
          <a:xfrm>
            <a:off x="683568" y="2143806"/>
            <a:ext cx="612068" cy="553998"/>
          </a:xfrm>
          <a:prstGeom prst="rect">
            <a:avLst/>
          </a:prstGeom>
          <a:noFill/>
        </p:spPr>
        <p:txBody>
          <a:bodyPr wrap="square" rtlCol="0">
            <a:spAutoFit/>
          </a:bodyPr>
          <a:lstStyle/>
          <a:p>
            <a:r>
              <a:rPr lang="en-US" altLang="zh-TW" sz="3000" dirty="0">
                <a:solidFill>
                  <a:srgbClr val="FF0000"/>
                </a:solidFill>
              </a:rPr>
              <a:t>V</a:t>
            </a:r>
            <a:endParaRPr lang="zh-TW" altLang="en-US" sz="3000" dirty="0">
              <a:solidFill>
                <a:srgbClr val="FF0000"/>
              </a:solidFill>
            </a:endParaRPr>
          </a:p>
        </p:txBody>
      </p:sp>
      <p:sp>
        <p:nvSpPr>
          <p:cNvPr id="8" name="文字方塊 7">
            <a:extLst>
              <a:ext uri="{FF2B5EF4-FFF2-40B4-BE49-F238E27FC236}">
                <a16:creationId xmlns:a16="http://schemas.microsoft.com/office/drawing/2014/main" id="{5F978028-DD62-4080-8B9A-ED22D0F818E2}"/>
              </a:ext>
            </a:extLst>
          </p:cNvPr>
          <p:cNvSpPr txBox="1"/>
          <p:nvPr/>
        </p:nvSpPr>
        <p:spPr>
          <a:xfrm>
            <a:off x="687121" y="2540720"/>
            <a:ext cx="612068" cy="553998"/>
          </a:xfrm>
          <a:prstGeom prst="rect">
            <a:avLst/>
          </a:prstGeom>
          <a:noFill/>
        </p:spPr>
        <p:txBody>
          <a:bodyPr wrap="square" rtlCol="0">
            <a:spAutoFit/>
          </a:bodyPr>
          <a:lstStyle/>
          <a:p>
            <a:r>
              <a:rPr lang="en-US" altLang="zh-TW" sz="3000" dirty="0">
                <a:solidFill>
                  <a:srgbClr val="FF0000"/>
                </a:solidFill>
              </a:rPr>
              <a:t>V</a:t>
            </a:r>
            <a:endParaRPr lang="zh-TW" altLang="en-US" sz="3000" dirty="0">
              <a:solidFill>
                <a:srgbClr val="FF0000"/>
              </a:solidFill>
            </a:endParaRPr>
          </a:p>
        </p:txBody>
      </p:sp>
      <p:sp>
        <p:nvSpPr>
          <p:cNvPr id="9" name="橢圓 8">
            <a:extLst>
              <a:ext uri="{FF2B5EF4-FFF2-40B4-BE49-F238E27FC236}">
                <a16:creationId xmlns:a16="http://schemas.microsoft.com/office/drawing/2014/main" id="{D8C9933B-18DF-4759-AE7A-53006DC5D332}"/>
              </a:ext>
            </a:extLst>
          </p:cNvPr>
          <p:cNvSpPr/>
          <p:nvPr/>
        </p:nvSpPr>
        <p:spPr>
          <a:xfrm>
            <a:off x="2339752" y="4286534"/>
            <a:ext cx="2664296" cy="1818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申請時，依</a:t>
            </a:r>
            <a:r>
              <a:rPr lang="zh-TW" altLang="en-US" dirty="0">
                <a:solidFill>
                  <a:srgbClr val="FF0000"/>
                </a:solidFill>
                <a:latin typeface="標楷體" panose="03000509000000000000" pitchFamily="65" charset="-120"/>
                <a:ea typeface="標楷體" panose="03000509000000000000" pitchFamily="65" charset="-120"/>
              </a:rPr>
              <a:t>「臺灣銀行」當天匯率換算</a:t>
            </a:r>
            <a:br>
              <a:rPr lang="en-US" altLang="zh-TW" dirty="0">
                <a:solidFill>
                  <a:srgbClr val="FF0000"/>
                </a:solidFill>
                <a:latin typeface="標楷體" panose="03000509000000000000" pitchFamily="65" charset="-120"/>
                <a:ea typeface="標楷體" panose="03000509000000000000" pitchFamily="65" charset="-120"/>
              </a:rPr>
            </a:br>
            <a:r>
              <a:rPr lang="zh-TW" altLang="en-US" dirty="0">
                <a:solidFill>
                  <a:srgbClr val="FF0000"/>
                </a:solidFill>
                <a:latin typeface="標楷體" panose="03000509000000000000" pitchFamily="65" charset="-120"/>
                <a:ea typeface="標楷體" panose="03000509000000000000" pitchFamily="65" charset="-120"/>
              </a:rPr>
              <a:t>最高</a:t>
            </a:r>
            <a:r>
              <a:rPr lang="en-US" altLang="zh-TW" dirty="0">
                <a:solidFill>
                  <a:srgbClr val="FF0000"/>
                </a:solidFill>
                <a:latin typeface="標楷體" panose="03000509000000000000" pitchFamily="65" charset="-120"/>
                <a:ea typeface="標楷體" panose="03000509000000000000" pitchFamily="65" charset="-120"/>
              </a:rPr>
              <a:t>44</a:t>
            </a:r>
            <a:r>
              <a:rPr lang="zh-TW" altLang="en-US" dirty="0">
                <a:solidFill>
                  <a:srgbClr val="FF0000"/>
                </a:solidFill>
                <a:latin typeface="標楷體" panose="03000509000000000000" pitchFamily="65" charset="-120"/>
                <a:ea typeface="標楷體" panose="03000509000000000000" pitchFamily="65" charset="-120"/>
              </a:rPr>
              <a:t>萬</a:t>
            </a:r>
            <a:endParaRPr lang="zh-TW" altLang="en-US" dirty="0">
              <a:solidFill>
                <a:srgbClr val="FF0000"/>
              </a:solidFill>
            </a:endParaRPr>
          </a:p>
        </p:txBody>
      </p:sp>
    </p:spTree>
    <p:extLst>
      <p:ext uri="{BB962C8B-B14F-4D97-AF65-F5344CB8AC3E}">
        <p14:creationId xmlns:p14="http://schemas.microsoft.com/office/powerpoint/2010/main" val="124869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649A2A-62F0-498E-8363-6C11DCD526B5}"/>
              </a:ext>
            </a:extLst>
          </p:cNvPr>
          <p:cNvSpPr>
            <a:spLocks noGrp="1"/>
          </p:cNvSpPr>
          <p:nvPr>
            <p:ph type="title"/>
          </p:nvPr>
        </p:nvSpPr>
        <p:spPr>
          <a:xfrm>
            <a:off x="971600" y="46299"/>
            <a:ext cx="6985000" cy="779463"/>
          </a:xfrm>
        </p:spPr>
        <p:txBody>
          <a:bodyPr/>
          <a:lstStyle/>
          <a:p>
            <a:r>
              <a:rPr lang="zh-TW" altLang="en-US" dirty="0"/>
              <a:t>海外研修費提供資料</a:t>
            </a:r>
          </a:p>
        </p:txBody>
      </p:sp>
      <p:sp>
        <p:nvSpPr>
          <p:cNvPr id="12" name="Rectangle 3">
            <a:extLst>
              <a:ext uri="{FF2B5EF4-FFF2-40B4-BE49-F238E27FC236}">
                <a16:creationId xmlns:a16="http://schemas.microsoft.com/office/drawing/2014/main" id="{C70C8EF0-47C1-4486-8577-75AD1C59E643}"/>
              </a:ext>
            </a:extLst>
          </p:cNvPr>
          <p:cNvSpPr txBox="1">
            <a:spLocks noChangeArrowheads="1"/>
          </p:cNvSpPr>
          <p:nvPr/>
        </p:nvSpPr>
        <p:spPr bwMode="auto">
          <a:xfrm>
            <a:off x="179512" y="1556792"/>
            <a:ext cx="896448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4000" dirty="0"/>
              <a:t>1.</a:t>
            </a:r>
            <a:r>
              <a:rPr lang="zh-TW" altLang="en-US" sz="4000" dirty="0"/>
              <a:t>就學貸款研修費用證明下載表格</a:t>
            </a:r>
            <a:endParaRPr lang="en-US" altLang="zh-TW" sz="4000" dirty="0"/>
          </a:p>
          <a:p>
            <a:pPr marL="0" indent="0">
              <a:buNone/>
            </a:pPr>
            <a:r>
              <a:rPr lang="zh-TW" altLang="en-US" sz="2400" dirty="0"/>
              <a:t>   </a:t>
            </a:r>
            <a:r>
              <a:rPr lang="en-US" altLang="zh-TW" sz="2400" dirty="0"/>
              <a:t>(</a:t>
            </a:r>
            <a:r>
              <a:rPr lang="zh-TW" altLang="en-US" sz="2400" dirty="0"/>
              <a:t>就學貸款專區</a:t>
            </a:r>
            <a:r>
              <a:rPr lang="en-US" altLang="zh-TW" sz="2400" dirty="0"/>
              <a:t>-&gt;</a:t>
            </a:r>
            <a:r>
              <a:rPr lang="zh-TW" altLang="en-US" sz="2400" dirty="0"/>
              <a:t>大三生出國就學貸款辦理須知</a:t>
            </a:r>
            <a:r>
              <a:rPr lang="en-US" altLang="zh-TW" sz="2400" dirty="0"/>
              <a:t>-&gt;</a:t>
            </a:r>
            <a:r>
              <a:rPr lang="zh-TW" altLang="en-US" sz="2400" dirty="0"/>
              <a:t>海外研修費</a:t>
            </a:r>
            <a:r>
              <a:rPr lang="en-US" altLang="zh-TW" sz="2400" dirty="0"/>
              <a:t>)</a:t>
            </a:r>
            <a:r>
              <a:rPr lang="zh-TW" altLang="en-US" sz="2400" dirty="0"/>
              <a:t>。</a:t>
            </a:r>
            <a:endParaRPr lang="en-US" altLang="zh-TW" sz="2400" dirty="0"/>
          </a:p>
          <a:p>
            <a:pPr marL="0" indent="0">
              <a:buNone/>
            </a:pPr>
            <a:r>
              <a:rPr lang="en-US" altLang="zh-TW" sz="4000" dirty="0"/>
              <a:t>2.</a:t>
            </a:r>
            <a:r>
              <a:rPr lang="zh-TW" altLang="en-US" sz="4000" dirty="0"/>
              <a:t>獲獎證明</a:t>
            </a:r>
            <a:endParaRPr lang="en-US" altLang="zh-TW" sz="4000" dirty="0"/>
          </a:p>
          <a:p>
            <a:pPr marL="0" indent="0">
              <a:buNone/>
            </a:pPr>
            <a:r>
              <a:rPr lang="en-US" altLang="zh-TW" sz="4000" dirty="0"/>
              <a:t>3.</a:t>
            </a:r>
            <a:r>
              <a:rPr lang="zh-TW" altLang="en-US" sz="4000" dirty="0"/>
              <a:t>國外學校學雜費收費標準表</a:t>
            </a:r>
            <a:endParaRPr lang="en-US" altLang="zh-TW" sz="4000" dirty="0"/>
          </a:p>
          <a:p>
            <a:pPr marL="0" indent="0">
              <a:buNone/>
            </a:pPr>
            <a:r>
              <a:rPr lang="zh-TW" altLang="en-US" sz="2400" dirty="0"/>
              <a:t>   </a:t>
            </a:r>
            <a:r>
              <a:rPr lang="en-US" altLang="zh-TW" sz="2400" dirty="0"/>
              <a:t>(</a:t>
            </a:r>
            <a:r>
              <a:rPr lang="zh-TW" altLang="en-US" sz="2400" dirty="0"/>
              <a:t>依當日臺灣銀行匯率換算幣值，最高可申貸</a:t>
            </a:r>
            <a:r>
              <a:rPr lang="en-US" altLang="zh-TW" sz="2400" dirty="0"/>
              <a:t>44</a:t>
            </a:r>
            <a:r>
              <a:rPr lang="zh-TW" altLang="en-US" sz="2400" dirty="0"/>
              <a:t>萬臺幣</a:t>
            </a:r>
            <a:r>
              <a:rPr lang="en-US" altLang="zh-TW" sz="2400" dirty="0"/>
              <a:t>)</a:t>
            </a:r>
          </a:p>
          <a:p>
            <a:pPr marL="0" indent="0">
              <a:buNone/>
            </a:pPr>
            <a:br>
              <a:rPr lang="en-US" altLang="zh-TW" sz="4000" dirty="0"/>
            </a:br>
            <a:br>
              <a:rPr lang="en-US" altLang="zh-TW" sz="4000" dirty="0"/>
            </a:br>
            <a:endParaRPr lang="en-US" altLang="zh-TW" sz="4000" dirty="0"/>
          </a:p>
        </p:txBody>
      </p:sp>
    </p:spTree>
    <p:extLst>
      <p:ext uri="{BB962C8B-B14F-4D97-AF65-F5344CB8AC3E}">
        <p14:creationId xmlns:p14="http://schemas.microsoft.com/office/powerpoint/2010/main" val="278284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649A2A-62F0-498E-8363-6C11DCD526B5}"/>
              </a:ext>
            </a:extLst>
          </p:cNvPr>
          <p:cNvSpPr>
            <a:spLocks noGrp="1"/>
          </p:cNvSpPr>
          <p:nvPr>
            <p:ph type="title"/>
          </p:nvPr>
        </p:nvSpPr>
        <p:spPr/>
        <p:txBody>
          <a:bodyPr/>
          <a:lstStyle/>
          <a:p>
            <a:r>
              <a:rPr lang="zh-TW" altLang="en-US" dirty="0"/>
              <a:t>出國對保</a:t>
            </a:r>
            <a:r>
              <a:rPr lang="en-US" altLang="zh-TW" dirty="0"/>
              <a:t>(</a:t>
            </a:r>
            <a:r>
              <a:rPr lang="zh-TW" altLang="en-US" dirty="0"/>
              <a:t>延畢不適用</a:t>
            </a:r>
            <a:r>
              <a:rPr lang="en-US" altLang="zh-TW" dirty="0"/>
              <a:t>)</a:t>
            </a:r>
            <a:endParaRPr lang="zh-TW" altLang="en-US" dirty="0"/>
          </a:p>
        </p:txBody>
      </p:sp>
      <p:sp>
        <p:nvSpPr>
          <p:cNvPr id="3" name="內容版面配置區 2">
            <a:extLst>
              <a:ext uri="{FF2B5EF4-FFF2-40B4-BE49-F238E27FC236}">
                <a16:creationId xmlns:a16="http://schemas.microsoft.com/office/drawing/2014/main" id="{766C86A1-63A0-4081-9709-617CB15B19B0}"/>
              </a:ext>
            </a:extLst>
          </p:cNvPr>
          <p:cNvSpPr>
            <a:spLocks noGrp="1"/>
          </p:cNvSpPr>
          <p:nvPr>
            <p:ph idx="1"/>
          </p:nvPr>
        </p:nvSpPr>
        <p:spPr>
          <a:xfrm>
            <a:off x="457200" y="981075"/>
            <a:ext cx="5410944" cy="7794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zh-TW" altLang="en-US" sz="4000" dirty="0"/>
              <a:t>線上申貸</a:t>
            </a:r>
          </a:p>
        </p:txBody>
      </p:sp>
      <p:sp>
        <p:nvSpPr>
          <p:cNvPr id="4" name="內容版面配置區 2">
            <a:extLst>
              <a:ext uri="{FF2B5EF4-FFF2-40B4-BE49-F238E27FC236}">
                <a16:creationId xmlns:a16="http://schemas.microsoft.com/office/drawing/2014/main" id="{97B8EB0F-13CB-4393-8276-CD12D0F8EC2E}"/>
              </a:ext>
            </a:extLst>
          </p:cNvPr>
          <p:cNvSpPr txBox="1">
            <a:spLocks/>
          </p:cNvSpPr>
          <p:nvPr/>
        </p:nvSpPr>
        <p:spPr bwMode="auto">
          <a:xfrm>
            <a:off x="457200" y="1883037"/>
            <a:ext cx="5410944"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a:t>讀卡機</a:t>
            </a:r>
          </a:p>
        </p:txBody>
      </p:sp>
      <p:sp>
        <p:nvSpPr>
          <p:cNvPr id="6" name="內容版面配置區 2">
            <a:extLst>
              <a:ext uri="{FF2B5EF4-FFF2-40B4-BE49-F238E27FC236}">
                <a16:creationId xmlns:a16="http://schemas.microsoft.com/office/drawing/2014/main" id="{870374D9-C643-4570-BB8E-E67955F49031}"/>
              </a:ext>
            </a:extLst>
          </p:cNvPr>
          <p:cNvSpPr txBox="1">
            <a:spLocks/>
          </p:cNvSpPr>
          <p:nvPr/>
        </p:nvSpPr>
        <p:spPr bwMode="auto">
          <a:xfrm>
            <a:off x="457200" y="2697668"/>
            <a:ext cx="5410944"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4000" dirty="0"/>
              <a:t>手機認證</a:t>
            </a:r>
          </a:p>
        </p:txBody>
      </p:sp>
    </p:spTree>
    <p:extLst>
      <p:ext uri="{BB962C8B-B14F-4D97-AF65-F5344CB8AC3E}">
        <p14:creationId xmlns:p14="http://schemas.microsoft.com/office/powerpoint/2010/main" val="1005902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68BCF3-7427-9B02-F8A0-E59F5800504C}"/>
              </a:ext>
            </a:extLst>
          </p:cNvPr>
          <p:cNvSpPr>
            <a:spLocks noGrp="1"/>
          </p:cNvSpPr>
          <p:nvPr>
            <p:ph type="title"/>
          </p:nvPr>
        </p:nvSpPr>
        <p:spPr/>
        <p:txBody>
          <a:bodyPr/>
          <a:lstStyle/>
          <a:p>
            <a:r>
              <a:rPr lang="zh-TW" altLang="en-US" dirty="0"/>
              <a:t>手機認證</a:t>
            </a:r>
            <a:r>
              <a:rPr lang="en-US" altLang="zh-TW" dirty="0"/>
              <a:t>(</a:t>
            </a:r>
            <a:r>
              <a:rPr lang="zh-TW" altLang="en-US" dirty="0"/>
              <a:t>簡訊</a:t>
            </a:r>
            <a:r>
              <a:rPr lang="en-US" altLang="zh-TW" dirty="0"/>
              <a:t>OTP)</a:t>
            </a:r>
            <a:endParaRPr lang="zh-TW" altLang="en-US" dirty="0"/>
          </a:p>
        </p:txBody>
      </p:sp>
      <p:sp>
        <p:nvSpPr>
          <p:cNvPr id="3" name="內容版面配置區 2">
            <a:extLst>
              <a:ext uri="{FF2B5EF4-FFF2-40B4-BE49-F238E27FC236}">
                <a16:creationId xmlns:a16="http://schemas.microsoft.com/office/drawing/2014/main" id="{13FAF345-532F-714E-4E23-78B79FC683B6}"/>
              </a:ext>
            </a:extLst>
          </p:cNvPr>
          <p:cNvSpPr>
            <a:spLocks noGrp="1"/>
          </p:cNvSpPr>
          <p:nvPr>
            <p:ph idx="1"/>
          </p:nvPr>
        </p:nvSpPr>
        <p:spPr>
          <a:xfrm>
            <a:off x="457200" y="1196752"/>
            <a:ext cx="8229600" cy="4969098"/>
          </a:xfrm>
        </p:spPr>
        <p:txBody>
          <a:bodyPr/>
          <a:lstStyle/>
          <a:p>
            <a:pPr algn="just"/>
            <a:r>
              <a:rPr lang="zh-TW" altLang="en-US" sz="3800" dirty="0"/>
              <a:t>建議確定出國前可以聯絡承貸分行詢問</a:t>
            </a:r>
            <a:r>
              <a:rPr lang="en-US" altLang="zh-TW" sz="3800" dirty="0"/>
              <a:t>(</a:t>
            </a:r>
            <a:r>
              <a:rPr lang="zh-TW" altLang="en-US" sz="3800" dirty="0"/>
              <a:t>淡水分行</a:t>
            </a:r>
            <a:r>
              <a:rPr lang="en-US" altLang="zh-TW" sz="3800" dirty="0"/>
              <a:t>)</a:t>
            </a:r>
            <a:r>
              <a:rPr lang="zh-TW" altLang="en-US" sz="3800" dirty="0"/>
              <a:t>，主要是確認當初申請書填寫的學生本人手機是否與現在相同。</a:t>
            </a:r>
            <a:endParaRPr lang="en-US" altLang="zh-TW" sz="3800" dirty="0"/>
          </a:p>
          <a:p>
            <a:pPr algn="just"/>
            <a:r>
              <a:rPr lang="zh-TW" altLang="en-US" sz="3800" dirty="0"/>
              <a:t>學生本人手機門號的</a:t>
            </a:r>
            <a:r>
              <a:rPr lang="en-US" altLang="zh-TW" sz="3800" dirty="0"/>
              <a:t>SIM</a:t>
            </a:r>
            <a:r>
              <a:rPr lang="zh-TW" altLang="en-US" sz="3800" dirty="0"/>
              <a:t>卡留台由家人在對保期間幫忙使用線上申貸。</a:t>
            </a:r>
          </a:p>
        </p:txBody>
      </p:sp>
      <p:pic>
        <p:nvPicPr>
          <p:cNvPr id="4" name="圖片 3">
            <a:extLst>
              <a:ext uri="{FF2B5EF4-FFF2-40B4-BE49-F238E27FC236}">
                <a16:creationId xmlns:a16="http://schemas.microsoft.com/office/drawing/2014/main" id="{0B626023-7D82-4334-BC4A-FED6A47C35E3}"/>
              </a:ext>
            </a:extLst>
          </p:cNvPr>
          <p:cNvPicPr>
            <a:picLocks noChangeAspect="1"/>
          </p:cNvPicPr>
          <p:nvPr/>
        </p:nvPicPr>
        <p:blipFill>
          <a:blip r:embed="rId2"/>
          <a:stretch>
            <a:fillRect/>
          </a:stretch>
        </p:blipFill>
        <p:spPr>
          <a:xfrm>
            <a:off x="5625186" y="4797152"/>
            <a:ext cx="3066403" cy="1861744"/>
          </a:xfrm>
          <a:prstGeom prst="rect">
            <a:avLst/>
          </a:prstGeom>
        </p:spPr>
      </p:pic>
    </p:spTree>
    <p:extLst>
      <p:ext uri="{BB962C8B-B14F-4D97-AF65-F5344CB8AC3E}">
        <p14:creationId xmlns:p14="http://schemas.microsoft.com/office/powerpoint/2010/main" val="3047100180"/>
      </p:ext>
    </p:extLst>
  </p:cSld>
  <p:clrMapOvr>
    <a:masterClrMapping/>
  </p:clrMapOvr>
</p:sld>
</file>

<file path=ppt/theme/theme1.xml><?xml version="1.0" encoding="utf-8"?>
<a:theme xmlns:a="http://schemas.openxmlformats.org/drawingml/2006/main" name="A款-簡報範本">
  <a:themeElements>
    <a:clrScheme name="A款-簡報範本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款-簡報範本">
      <a:majorFont>
        <a:latin typeface="Arial"/>
        <a:ea typeface="標楷體"/>
        <a:cs typeface="新細明體"/>
      </a:majorFont>
      <a:minorFont>
        <a:latin typeface="Arial"/>
        <a:ea typeface="標楷體"/>
        <a:cs typeface="新細明體"/>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款-簡報範本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款-簡報範本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款-簡報範本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款-簡報範本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款-簡報範本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款-簡報範本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款-簡報範本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款-簡報範本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款-簡報範本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款-簡報範本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款-簡報範本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款-簡報範本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A款-簡報範本</Template>
  <TotalTime>3271</TotalTime>
  <Words>1626</Words>
  <Application>Microsoft Office PowerPoint</Application>
  <PresentationFormat>如螢幕大小 (4:3)</PresentationFormat>
  <Paragraphs>193</Paragraphs>
  <Slides>38</Slides>
  <Notes>2</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38</vt:i4>
      </vt:variant>
    </vt:vector>
  </HeadingPairs>
  <TitlesOfParts>
    <vt:vector size="43" baseType="lpstr">
      <vt:lpstr>新細明體</vt:lpstr>
      <vt:lpstr>標楷體</vt:lpstr>
      <vt:lpstr>Arial</vt:lpstr>
      <vt:lpstr>Calibri</vt:lpstr>
      <vt:lpstr>A款-簡報範本</vt:lpstr>
      <vt:lpstr>畢業生還款宣導暨交換生出國對保注意事項</vt:lpstr>
      <vt:lpstr>宣導重點</vt:lpstr>
      <vt:lpstr>申貸金額填寫</vt:lpstr>
      <vt:lpstr>申貸金額填寫</vt:lpstr>
      <vt:lpstr>正確填寫金額</vt:lpstr>
      <vt:lpstr>海外研修費</vt:lpstr>
      <vt:lpstr>海外研修費提供資料</vt:lpstr>
      <vt:lpstr>出國對保(延畢不適用)</vt:lpstr>
      <vt:lpstr>手機認證(簡訊OTP)</vt:lpstr>
      <vt:lpstr>讀卡機</vt:lpstr>
      <vt:lpstr>畢業還款</vt:lpstr>
      <vt:lpstr>期數</vt:lpstr>
      <vt:lpstr>還款</vt:lpstr>
      <vt:lpstr>還款方式</vt:lpstr>
      <vt:lpstr>電子帳單</vt:lpstr>
      <vt:lpstr>帳單產生</vt:lpstr>
      <vt:lpstr>電子帳單</vt:lpstr>
      <vt:lpstr>臨櫃</vt:lpstr>
      <vt:lpstr>網路銀行</vt:lpstr>
      <vt:lpstr>授權自動扣款(限臺銀)</vt:lpstr>
      <vt:lpstr>授權自動扣款(限臺銀)</vt:lpstr>
      <vt:lpstr>網路ATM(搭配讀卡機)</vt:lpstr>
      <vt:lpstr>匯款</vt:lpstr>
      <vt:lpstr>開戶</vt:lpstr>
      <vt:lpstr>延期還款</vt:lpstr>
      <vt:lpstr>展延(表單下載01)</vt:lpstr>
      <vt:lpstr>不同情況應附加文件</vt:lpstr>
      <vt:lpstr>不同情況應附加文件</vt:lpstr>
      <vt:lpstr>不同情況應附加文件</vt:lpstr>
      <vt:lpstr>低所得緩繳(表單下載02-1)</vt:lpstr>
      <vt:lpstr>應備文件</vt:lpstr>
      <vt:lpstr>不同情況應附加文件</vt:lpstr>
      <vt:lpstr>不同情況應附加文件</vt:lpstr>
      <vt:lpstr>自付利息緩繳(表單下載02-2)</vt:lpstr>
      <vt:lpstr>應備文件</vt:lpstr>
      <vt:lpstr>文件怎麼交?</vt:lpstr>
      <vt:lpstr>可下載臺銀行動+</vt:lpstr>
      <vt:lpstr>PowerPoint 簡報</vt:lpstr>
    </vt:vector>
  </TitlesOfParts>
  <Company>TKU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ming</dc:creator>
  <cp:lastModifiedBy>淡江大學 - 辛淑儀</cp:lastModifiedBy>
  <cp:revision>92</cp:revision>
  <dcterms:created xsi:type="dcterms:W3CDTF">2009-02-18T01:02:25Z</dcterms:created>
  <dcterms:modified xsi:type="dcterms:W3CDTF">2024-06-18T05:09:46Z</dcterms:modified>
</cp:coreProperties>
</file>